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3"/>
  </p:notesMasterIdLst>
  <p:handoutMasterIdLst>
    <p:handoutMasterId r:id="rId24"/>
  </p:handoutMasterIdLst>
  <p:sldIdLst>
    <p:sldId id="281" r:id="rId5"/>
    <p:sldId id="284" r:id="rId6"/>
    <p:sldId id="294" r:id="rId7"/>
    <p:sldId id="261" r:id="rId8"/>
    <p:sldId id="278" r:id="rId9"/>
    <p:sldId id="302" r:id="rId10"/>
    <p:sldId id="279" r:id="rId11"/>
    <p:sldId id="265" r:id="rId12"/>
    <p:sldId id="300" r:id="rId13"/>
    <p:sldId id="301" r:id="rId14"/>
    <p:sldId id="295" r:id="rId15"/>
    <p:sldId id="296" r:id="rId16"/>
    <p:sldId id="297" r:id="rId17"/>
    <p:sldId id="298" r:id="rId18"/>
    <p:sldId id="299" r:id="rId19"/>
    <p:sldId id="277" r:id="rId20"/>
    <p:sldId id="266" r:id="rId21"/>
    <p:sldId id="28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1FE6BB4-934E-4B68-98F0-F02EEA0D6C92}">
          <p14:sldIdLst>
            <p14:sldId id="281"/>
            <p14:sldId id="284"/>
            <p14:sldId id="294"/>
            <p14:sldId id="261"/>
            <p14:sldId id="278"/>
            <p14:sldId id="302"/>
          </p14:sldIdLst>
        </p14:section>
        <p14:section name="Untitled Section" id="{7DA37F33-D229-47D1-BD54-761F32C2A151}">
          <p14:sldIdLst>
            <p14:sldId id="279"/>
            <p14:sldId id="265"/>
            <p14:sldId id="300"/>
            <p14:sldId id="301"/>
            <p14:sldId id="295"/>
            <p14:sldId id="296"/>
            <p14:sldId id="297"/>
            <p14:sldId id="298"/>
            <p14:sldId id="299"/>
            <p14:sldId id="277"/>
            <p14:sldId id="266"/>
            <p14:sldId id="28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E9639D4-E3E2-4D34-9284-5A2195B3D0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74" autoAdjust="0"/>
    <p:restoredTop sz="94879" autoAdjust="0"/>
  </p:normalViewPr>
  <p:slideViewPr>
    <p:cSldViewPr snapToGrid="0">
      <p:cViewPr varScale="1">
        <p:scale>
          <a:sx n="78" d="100"/>
          <a:sy n="78" d="100"/>
        </p:scale>
        <p:origin x="850" y="67"/>
      </p:cViewPr>
      <p:guideLst/>
    </p:cSldViewPr>
  </p:slideViewPr>
  <p:outlineViewPr>
    <p:cViewPr>
      <p:scale>
        <a:sx n="33" d="100"/>
        <a:sy n="33" d="100"/>
      </p:scale>
      <p:origin x="0" y="-4032"/>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Product Type Segmentation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F59D-4209-8861-AEC8D1663906}"/>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2-F59D-4209-8861-AEC8D1663906}"/>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3-F59D-4209-8861-AEC8D1663906}"/>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4-F59D-4209-8861-AEC8D1663906}"/>
              </c:ext>
            </c:extLst>
          </c:dPt>
          <c:dLbls>
            <c:dLbl>
              <c:idx val="0"/>
              <c:tx>
                <c:rich>
                  <a:bodyPr/>
                  <a:lstStyle/>
                  <a:p>
                    <a:r>
                      <a:rPr lang="en-US" b="1">
                        <a:solidFill>
                          <a:schemeClr val="bg1">
                            <a:lumMod val="65000"/>
                          </a:schemeClr>
                        </a:solidFill>
                      </a:rPr>
                      <a:t>39.59%</a:t>
                    </a:r>
                  </a:p>
                </c:rich>
              </c:tx>
              <c:dLblPos val="ctr"/>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1-F59D-4209-8861-AEC8D1663906}"/>
                </c:ext>
              </c:extLst>
            </c:dLbl>
            <c:dLbl>
              <c:idx val="1"/>
              <c:layout>
                <c:manualLayout>
                  <c:x val="0.21848180047691837"/>
                  <c:y val="-7.5637540461499175E-2"/>
                </c:manualLayout>
              </c:layout>
              <c:tx>
                <c:rich>
                  <a:bodyPr/>
                  <a:lstStyle/>
                  <a:p>
                    <a:r>
                      <a:rPr lang="en-US" b="1"/>
                      <a:t>29.90%</a:t>
                    </a:r>
                  </a:p>
                </c:rich>
              </c:tx>
              <c:dLblPos val="bestFit"/>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2-F59D-4209-8861-AEC8D1663906}"/>
                </c:ext>
              </c:extLst>
            </c:dLbl>
            <c:dLbl>
              <c:idx val="2"/>
              <c:layout>
                <c:manualLayout>
                  <c:x val="0.13710227322525703"/>
                  <c:y val="0.11835633570577964"/>
                </c:manualLayout>
              </c:layout>
              <c:tx>
                <c:rich>
                  <a:bodyPr/>
                  <a:lstStyle/>
                  <a:p>
                    <a:r>
                      <a:rPr lang="en-US" b="1">
                        <a:solidFill>
                          <a:schemeClr val="bg1">
                            <a:lumMod val="65000"/>
                          </a:schemeClr>
                        </a:solidFill>
                      </a:rPr>
                      <a:t>16.85%</a:t>
                    </a:r>
                  </a:p>
                </c:rich>
              </c:tx>
              <c:dLblPos val="bestFit"/>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3-F59D-4209-8861-AEC8D1663906}"/>
                </c:ext>
              </c:extLst>
            </c:dLbl>
            <c:dLbl>
              <c:idx val="3"/>
              <c:layout>
                <c:manualLayout>
                  <c:x val="7.8402168927426782E-2"/>
                  <c:y val="0.13004108382724855"/>
                </c:manualLayout>
              </c:layout>
              <c:tx>
                <c:rich>
                  <a:bodyPr/>
                  <a:lstStyle/>
                  <a:p>
                    <a:r>
                      <a:rPr lang="en-US" b="1">
                        <a:solidFill>
                          <a:schemeClr val="bg1">
                            <a:lumMod val="65000"/>
                          </a:schemeClr>
                        </a:solidFill>
                      </a:rPr>
                      <a:t>13.65%</a:t>
                    </a:r>
                  </a:p>
                </c:rich>
              </c:tx>
              <c:dLblPos val="bestFit"/>
              <c:showLegendKey val="0"/>
              <c:showVal val="0"/>
              <c:showCatName val="0"/>
              <c:showSerName val="0"/>
              <c:showPercent val="1"/>
              <c:showBubbleSize val="0"/>
              <c:extLst>
                <c:ext xmlns:c15="http://schemas.microsoft.com/office/drawing/2012/chart" uri="{CE6537A1-D6FC-4f65-9D91-7224C49458BB}">
                  <c15:showDataLabelsRange val="0"/>
                </c:ext>
                <c:ext xmlns:c16="http://schemas.microsoft.com/office/drawing/2014/chart" uri="{C3380CC4-5D6E-409C-BE32-E72D297353CC}">
                  <c16:uniqueId val="{00000004-F59D-4209-8861-AEC8D1663906}"/>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Sheet1!$A$2:$A$5</c:f>
              <c:strCache>
                <c:ptCount val="4"/>
                <c:pt idx="0">
                  <c:v>Tablet</c:v>
                </c:pt>
                <c:pt idx="1">
                  <c:v>Smartphone</c:v>
                </c:pt>
                <c:pt idx="2">
                  <c:v>Laptop</c:v>
                </c:pt>
                <c:pt idx="3">
                  <c:v>Headphones</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F59D-4209-8861-AEC8D1663906}"/>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10/16/2024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t>‹#›</a:t>
            </a:fld>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4FE048-FAD0-D943-9A17-3C4CB7633182}" type="datetimeFigureOut">
              <a:rPr lang="en-US" smtClean="0"/>
              <a:t>10/16/2024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247812-3409-784D-BAE7-ABE53735D59F}" type="slidenum">
              <a:rPr lang="en-US" smtClean="0"/>
              <a:t>‹#›</a:t>
            </a:fld>
            <a:endParaRPr lang="en-US"/>
          </a:p>
        </p:txBody>
      </p:sp>
    </p:spTree>
    <p:extLst>
      <p:ext uri="{BB962C8B-B14F-4D97-AF65-F5344CB8AC3E}">
        <p14:creationId xmlns:p14="http://schemas.microsoft.com/office/powerpoint/2010/main" val="10150300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23A35-1FA6-84F9-C9C9-8EFD760A50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DB01-A300-500A-E9FF-5021D5B2164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3B90371-6E13-9BA6-3274-E7DFC0AA83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5DD689E-823E-FB48-22C9-BEE63C553E8C}"/>
              </a:ext>
            </a:extLst>
          </p:cNvPr>
          <p:cNvSpPr>
            <a:spLocks noGrp="1"/>
          </p:cNvSpPr>
          <p:nvPr>
            <p:ph type="sldNum" sz="quarter" idx="5"/>
          </p:nvPr>
        </p:nvSpPr>
        <p:spPr/>
        <p:txBody>
          <a:bodyPr/>
          <a:lstStyle/>
          <a:p>
            <a:fld id="{55247812-3409-784D-BAE7-ABE53735D59F}" type="slidenum">
              <a:rPr lang="en-US" smtClean="0"/>
              <a:t>2</a:t>
            </a:fld>
            <a:endParaRPr lang="en-US"/>
          </a:p>
        </p:txBody>
      </p:sp>
    </p:spTree>
    <p:extLst>
      <p:ext uri="{BB962C8B-B14F-4D97-AF65-F5344CB8AC3E}">
        <p14:creationId xmlns:p14="http://schemas.microsoft.com/office/powerpoint/2010/main" val="22172940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11</a:t>
            </a:fld>
            <a:endParaRPr lang="en-US"/>
          </a:p>
        </p:txBody>
      </p:sp>
    </p:spTree>
    <p:extLst>
      <p:ext uri="{BB962C8B-B14F-4D97-AF65-F5344CB8AC3E}">
        <p14:creationId xmlns:p14="http://schemas.microsoft.com/office/powerpoint/2010/main" val="39448196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12</a:t>
            </a:fld>
            <a:endParaRPr lang="en-US"/>
          </a:p>
        </p:txBody>
      </p:sp>
    </p:spTree>
    <p:extLst>
      <p:ext uri="{BB962C8B-B14F-4D97-AF65-F5344CB8AC3E}">
        <p14:creationId xmlns:p14="http://schemas.microsoft.com/office/powerpoint/2010/main" val="3024250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13</a:t>
            </a:fld>
            <a:endParaRPr lang="en-US"/>
          </a:p>
        </p:txBody>
      </p:sp>
    </p:spTree>
    <p:extLst>
      <p:ext uri="{BB962C8B-B14F-4D97-AF65-F5344CB8AC3E}">
        <p14:creationId xmlns:p14="http://schemas.microsoft.com/office/powerpoint/2010/main" val="232121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14</a:t>
            </a:fld>
            <a:endParaRPr lang="en-US"/>
          </a:p>
        </p:txBody>
      </p:sp>
    </p:spTree>
    <p:extLst>
      <p:ext uri="{BB962C8B-B14F-4D97-AF65-F5344CB8AC3E}">
        <p14:creationId xmlns:p14="http://schemas.microsoft.com/office/powerpoint/2010/main" val="20040893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15</a:t>
            </a:fld>
            <a:endParaRPr lang="en-US"/>
          </a:p>
        </p:txBody>
      </p:sp>
    </p:spTree>
    <p:extLst>
      <p:ext uri="{BB962C8B-B14F-4D97-AF65-F5344CB8AC3E}">
        <p14:creationId xmlns:p14="http://schemas.microsoft.com/office/powerpoint/2010/main" val="2821585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16</a:t>
            </a:fld>
            <a:endParaRPr lang="en-US"/>
          </a:p>
        </p:txBody>
      </p:sp>
    </p:spTree>
    <p:extLst>
      <p:ext uri="{BB962C8B-B14F-4D97-AF65-F5344CB8AC3E}">
        <p14:creationId xmlns:p14="http://schemas.microsoft.com/office/powerpoint/2010/main" val="17186319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17</a:t>
            </a:fld>
            <a:endParaRPr lang="en-US"/>
          </a:p>
        </p:txBody>
      </p:sp>
    </p:spTree>
    <p:extLst>
      <p:ext uri="{BB962C8B-B14F-4D97-AF65-F5344CB8AC3E}">
        <p14:creationId xmlns:p14="http://schemas.microsoft.com/office/powerpoint/2010/main" val="2986387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3</a:t>
            </a:fld>
            <a:endParaRPr lang="en-US"/>
          </a:p>
        </p:txBody>
      </p:sp>
    </p:spTree>
    <p:extLst>
      <p:ext uri="{BB962C8B-B14F-4D97-AF65-F5344CB8AC3E}">
        <p14:creationId xmlns:p14="http://schemas.microsoft.com/office/powerpoint/2010/main" val="39628581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4</a:t>
            </a:fld>
            <a:endParaRPr lang="en-US"/>
          </a:p>
        </p:txBody>
      </p:sp>
    </p:spTree>
    <p:extLst>
      <p:ext uri="{BB962C8B-B14F-4D97-AF65-F5344CB8AC3E}">
        <p14:creationId xmlns:p14="http://schemas.microsoft.com/office/powerpoint/2010/main" val="8383394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5</a:t>
            </a:fld>
            <a:endParaRPr lang="en-US"/>
          </a:p>
        </p:txBody>
      </p:sp>
    </p:spTree>
    <p:extLst>
      <p:ext uri="{BB962C8B-B14F-4D97-AF65-F5344CB8AC3E}">
        <p14:creationId xmlns:p14="http://schemas.microsoft.com/office/powerpoint/2010/main" val="8545011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6</a:t>
            </a:fld>
            <a:endParaRPr lang="en-US"/>
          </a:p>
        </p:txBody>
      </p:sp>
    </p:spTree>
    <p:extLst>
      <p:ext uri="{BB962C8B-B14F-4D97-AF65-F5344CB8AC3E}">
        <p14:creationId xmlns:p14="http://schemas.microsoft.com/office/powerpoint/2010/main" val="597261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5247812-3409-784D-BAE7-ABE53735D59F}" type="slidenum">
              <a:rPr lang="en-US" smtClean="0"/>
              <a:t>7</a:t>
            </a:fld>
            <a:endParaRPr lang="en-US"/>
          </a:p>
        </p:txBody>
      </p:sp>
    </p:spTree>
    <p:extLst>
      <p:ext uri="{BB962C8B-B14F-4D97-AF65-F5344CB8AC3E}">
        <p14:creationId xmlns:p14="http://schemas.microsoft.com/office/powerpoint/2010/main" val="279379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8</a:t>
            </a:fld>
            <a:endParaRPr lang="en-US"/>
          </a:p>
        </p:txBody>
      </p:sp>
    </p:spTree>
    <p:extLst>
      <p:ext uri="{BB962C8B-B14F-4D97-AF65-F5344CB8AC3E}">
        <p14:creationId xmlns:p14="http://schemas.microsoft.com/office/powerpoint/2010/main" val="10156139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9</a:t>
            </a:fld>
            <a:endParaRPr lang="en-US"/>
          </a:p>
        </p:txBody>
      </p:sp>
    </p:spTree>
    <p:extLst>
      <p:ext uri="{BB962C8B-B14F-4D97-AF65-F5344CB8AC3E}">
        <p14:creationId xmlns:p14="http://schemas.microsoft.com/office/powerpoint/2010/main" val="6940085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247812-3409-784D-BAE7-ABE53735D59F}" type="slidenum">
              <a:rPr lang="en-US" smtClean="0"/>
              <a:t>10</a:t>
            </a:fld>
            <a:endParaRPr lang="en-US"/>
          </a:p>
        </p:txBody>
      </p:sp>
    </p:spTree>
    <p:extLst>
      <p:ext uri="{BB962C8B-B14F-4D97-AF65-F5344CB8AC3E}">
        <p14:creationId xmlns:p14="http://schemas.microsoft.com/office/powerpoint/2010/main" val="368030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7A7F58C7-D277-8F14-F024-4B41D20D054F}"/>
              </a:ext>
            </a:extLst>
          </p:cNvPr>
          <p:cNvSpPr>
            <a:spLocks noGrp="1"/>
          </p:cNvSpPr>
          <p:nvPr>
            <p:ph type="pic" sz="quarter" idx="10"/>
          </p:nvPr>
        </p:nvSpPr>
        <p:spPr>
          <a:xfrm>
            <a:off x="0" y="0"/>
            <a:ext cx="12192000" cy="6858000"/>
          </a:xfrm>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1524000" y="2286000"/>
            <a:ext cx="9144000" cy="2286000"/>
          </a:xfrm>
        </p:spPr>
        <p:txBody>
          <a:bodyPr anchor="ctr" anchorCtr="0">
            <a:noAutofit/>
          </a:bodyPr>
          <a:lstStyle>
            <a:lvl1pPr algn="ctr">
              <a:defRPr sz="48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transition spd="slow">
    <p:split orient="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8" name="Content Placeholder 10">
            <a:extLst>
              <a:ext uri="{FF2B5EF4-FFF2-40B4-BE49-F238E27FC236}">
                <a16:creationId xmlns:a16="http://schemas.microsoft.com/office/drawing/2014/main" id="{A524C1E0-92FE-D7D2-83A7-46D29A838874}"/>
              </a:ext>
            </a:extLst>
          </p:cNvPr>
          <p:cNvSpPr>
            <a:spLocks noGrp="1"/>
          </p:cNvSpPr>
          <p:nvPr>
            <p:ph sz="quarter" idx="15" hasCustomPrompt="1"/>
          </p:nvPr>
        </p:nvSpPr>
        <p:spPr>
          <a:xfrm>
            <a:off x="838200"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a:extLst>
              <a:ext uri="{FF2B5EF4-FFF2-40B4-BE49-F238E27FC236}">
                <a16:creationId xmlns:a16="http://schemas.microsoft.com/office/drawing/2014/main" id="{427E0367-8E38-8905-DC9A-D0C376A591A7}"/>
              </a:ext>
            </a:extLst>
          </p:cNvPr>
          <p:cNvSpPr>
            <a:spLocks noGrp="1"/>
          </p:cNvSpPr>
          <p:nvPr>
            <p:ph sz="quarter" idx="16" hasCustomPrompt="1"/>
          </p:nvPr>
        </p:nvSpPr>
        <p:spPr>
          <a:xfrm>
            <a:off x="6219464" y="1790329"/>
            <a:ext cx="5134335" cy="4113054"/>
          </a:xfrm>
        </p:spPr>
        <p:txBody>
          <a:bodyPr>
            <a:normAutofit/>
          </a:bodyPr>
          <a:lstStyle>
            <a:lvl1pPr marL="0" indent="0">
              <a:lnSpc>
                <a:spcPct val="150000"/>
              </a:lnSpc>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9">
            <a:extLst>
              <a:ext uri="{FF2B5EF4-FFF2-40B4-BE49-F238E27FC236}">
                <a16:creationId xmlns:a16="http://schemas.microsoft.com/office/drawing/2014/main" id="{43D847DE-29F2-8ABB-1718-34BED4F37718}"/>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10/16/2024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transition spd="slow">
    <p:split orient="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lvl1pPr algn="ctr">
              <a:defRPr sz="32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13186" y="2107800"/>
            <a:ext cx="10965628" cy="3920196"/>
          </a:xfrm>
        </p:spPr>
        <p:txBody>
          <a:bodyPr/>
          <a:lstStyle>
            <a:lvl1pPr>
              <a:defRPr/>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10/16/2024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transition spd="slow">
    <p:split orient="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76EE6F3F-63EB-5C0E-2307-3B7CBBA1C374}"/>
              </a:ext>
            </a:extLst>
          </p:cNvPr>
          <p:cNvSpPr>
            <a:spLocks noGrp="1"/>
          </p:cNvSpPr>
          <p:nvPr>
            <p:ph type="pic" sz="quarter" idx="11"/>
          </p:nvPr>
        </p:nvSpPr>
        <p:spPr>
          <a:xfrm>
            <a:off x="0" y="0"/>
            <a:ext cx="12192000" cy="6858000"/>
          </a:xfrm>
          <a:solidFill>
            <a:schemeClr val="tx1"/>
          </a:solidFill>
        </p:spPr>
        <p:txBody>
          <a:bodyPr>
            <a:normAutofit/>
          </a:bodyPr>
          <a:lstStyle>
            <a:lvl1pPr marL="0" indent="0" algn="ctr">
              <a:buNone/>
              <a:defRPr sz="20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1362437" y="400485"/>
            <a:ext cx="9467127" cy="2527911"/>
          </a:xfrm>
        </p:spPr>
        <p:txBody>
          <a:bodyPr anchor="b">
            <a:noAutofit/>
          </a:bodyPr>
          <a:lstStyle>
            <a:lvl1pPr algn="ctr">
              <a:spcBef>
                <a:spcPts val="1000"/>
              </a:spcBef>
              <a:defRPr>
                <a:solidFill>
                  <a:schemeClr val="bg1"/>
                </a:solidFill>
              </a:defRPr>
            </a:lvl1pPr>
          </a:lstStyle>
          <a:p>
            <a:r>
              <a:rPr lang="en-US" dirty="0"/>
              <a:t>Click to add title</a:t>
            </a:r>
          </a:p>
        </p:txBody>
      </p:sp>
      <p:sp>
        <p:nvSpPr>
          <p:cNvPr id="10" name="Text Placeholder 9">
            <a:extLst>
              <a:ext uri="{FF2B5EF4-FFF2-40B4-BE49-F238E27FC236}">
                <a16:creationId xmlns:a16="http://schemas.microsoft.com/office/drawing/2014/main" id="{E12DA517-30B0-BC62-0422-F995FB9189E2}"/>
              </a:ext>
            </a:extLst>
          </p:cNvPr>
          <p:cNvSpPr>
            <a:spLocks noGrp="1"/>
          </p:cNvSpPr>
          <p:nvPr>
            <p:ph type="body" sz="quarter" idx="10" hasCustomPrompt="1"/>
          </p:nvPr>
        </p:nvSpPr>
        <p:spPr>
          <a:xfrm>
            <a:off x="1362075" y="3738622"/>
            <a:ext cx="9467850" cy="2527911"/>
          </a:xfrm>
        </p:spPr>
        <p:txBody>
          <a:bodyPr>
            <a:normAutofit/>
          </a:bodyPr>
          <a:lstStyle>
            <a:lvl1pPr marL="0" indent="0" algn="ctr">
              <a:spcBef>
                <a:spcPts val="1000"/>
              </a:spcBef>
              <a:buNone/>
              <a:defRPr sz="1800">
                <a:solidFill>
                  <a:schemeClr val="bg1"/>
                </a:solidFill>
              </a:defRPr>
            </a:lvl1pPr>
            <a:lvl2pPr marL="457200" indent="0" algn="ctr">
              <a:spcBef>
                <a:spcPts val="1000"/>
              </a:spcBef>
              <a:buNone/>
              <a:defRPr sz="1800">
                <a:solidFill>
                  <a:schemeClr val="bg1"/>
                </a:solidFill>
              </a:defRPr>
            </a:lvl2pPr>
            <a:lvl3pPr marL="914400" indent="0" algn="ctr">
              <a:spcBef>
                <a:spcPts val="1000"/>
              </a:spcBef>
              <a:buNone/>
              <a:defRPr sz="1800">
                <a:solidFill>
                  <a:schemeClr val="bg1"/>
                </a:solidFill>
              </a:defRPr>
            </a:lvl3pPr>
            <a:lvl4pPr marL="1371600" indent="0" algn="ctr">
              <a:spcBef>
                <a:spcPts val="1000"/>
              </a:spcBef>
              <a:buNone/>
              <a:defRPr sz="1800">
                <a:solidFill>
                  <a:schemeClr val="bg1"/>
                </a:solidFill>
              </a:defRPr>
            </a:lvl4pPr>
            <a:lvl5pPr marL="1828800" indent="0" algn="ctr">
              <a:spcBef>
                <a:spcPts val="1000"/>
              </a:spcBef>
              <a:buNone/>
              <a:defRPr sz="1800">
                <a:solidFill>
                  <a:schemeClr val="bg1"/>
                </a:solidFill>
              </a:defRPr>
            </a:lvl5pPr>
          </a:lstStyle>
          <a:p>
            <a:pPr lvl="0"/>
            <a:r>
              <a:rPr lang="en-US" dirty="0"/>
              <a:t>Click to add text</a:t>
            </a:r>
          </a:p>
        </p:txBody>
      </p:sp>
    </p:spTree>
    <p:extLst>
      <p:ext uri="{BB962C8B-B14F-4D97-AF65-F5344CB8AC3E}">
        <p14:creationId xmlns:p14="http://schemas.microsoft.com/office/powerpoint/2010/main" val="2162967001"/>
      </p:ext>
    </p:extLst>
  </p:cSld>
  <p:clrMapOvr>
    <a:masterClrMapping/>
  </p:clrMapOvr>
  <p:transition spd="slow">
    <p:split orient="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562816" y="457200"/>
            <a:ext cx="4837176" cy="1993392"/>
          </a:xfrm>
        </p:spPr>
        <p:txBody>
          <a:bodyPr anchor="b">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6B8CBAD6-FC79-B2BB-0B67-26429A6D4C8C}"/>
              </a:ext>
            </a:extLst>
          </p:cNvPr>
          <p:cNvSpPr>
            <a:spLocks noGrp="1"/>
          </p:cNvSpPr>
          <p:nvPr>
            <p:ph type="pic" sz="quarter" idx="10"/>
          </p:nvPr>
        </p:nvSpPr>
        <p:spPr>
          <a:xfrm>
            <a:off x="-28882" y="0"/>
            <a:ext cx="6115050" cy="6858000"/>
          </a:xfrm>
          <a:prstGeom prst="parallelogram">
            <a:avLst/>
          </a:prstGeom>
          <a:ln>
            <a:noFill/>
          </a:ln>
        </p:spPr>
        <p:txBody>
          <a:bodyPr tIns="0">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562818" y="2752344"/>
            <a:ext cx="4837174" cy="3136392"/>
          </a:xfrm>
        </p:spPr>
        <p:txBody>
          <a:bodyPr anchor="t" anchorCtr="0">
            <a:normAutofit/>
          </a:bodyPr>
          <a:lstStyle>
            <a:lvl1pPr marL="0" indent="0">
              <a:lnSpc>
                <a:spcPct val="150000"/>
              </a:lnSpc>
              <a:spcBef>
                <a:spcPts val="1000"/>
              </a:spcBef>
              <a:buNone/>
              <a:defRPr sz="1800" cap="all" spc="300" baseline="0"/>
            </a:lvl1pPr>
            <a:lvl2pPr marL="457200" indent="0">
              <a:lnSpc>
                <a:spcPct val="150000"/>
              </a:lnSpc>
              <a:spcBef>
                <a:spcPts val="1000"/>
              </a:spcBef>
              <a:buNone/>
              <a:defRPr sz="1800" cap="all" spc="300" baseline="0"/>
            </a:lvl2pPr>
            <a:lvl3pPr marL="914400" indent="0">
              <a:lnSpc>
                <a:spcPct val="150000"/>
              </a:lnSpc>
              <a:spcBef>
                <a:spcPts val="1000"/>
              </a:spcBef>
              <a:buNone/>
              <a:defRPr sz="1800" cap="all" spc="300" baseline="0"/>
            </a:lvl3pPr>
            <a:lvl4pPr marL="1371600" indent="0">
              <a:lnSpc>
                <a:spcPct val="150000"/>
              </a:lnSpc>
              <a:spcBef>
                <a:spcPts val="1000"/>
              </a:spcBef>
              <a:buNone/>
              <a:defRPr sz="1800" cap="all" spc="300" baseline="0"/>
            </a:lvl4pPr>
            <a:lvl5pPr marL="1828800" indent="0">
              <a:lnSpc>
                <a:spcPct val="150000"/>
              </a:lnSpc>
              <a:spcBef>
                <a:spcPts val="1000"/>
              </a:spcBef>
              <a:buNone/>
              <a:defRPr sz="1800" cap="all" spc="3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a:extLst>
              <a:ext uri="{FF2B5EF4-FFF2-40B4-BE49-F238E27FC236}">
                <a16:creationId xmlns:a16="http://schemas.microsoft.com/office/drawing/2014/main" id="{934796A3-781D-5244-DAB8-2D6EE0AC3B70}"/>
              </a:ext>
              <a:ext uri="{C183D7F6-B498-43B3-948B-1728B52AA6E4}">
                <adec:decorative xmlns:adec="http://schemas.microsoft.com/office/drawing/2017/decorative" val="1"/>
              </a:ext>
            </a:extLst>
          </p:cNvPr>
          <p:cNvSpPr/>
          <p:nvPr userDrawn="1"/>
        </p:nvSpPr>
        <p:spPr>
          <a:xfrm>
            <a:off x="6562817" y="6303963"/>
            <a:ext cx="3014980"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14388044"/>
      </p:ext>
    </p:extLst>
  </p:cSld>
  <p:clrMapOvr>
    <a:masterClrMapping/>
  </p:clrMapOvr>
  <p:transition spd="slow">
    <p:split orient="vert"/>
  </p:transition>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117600" y="762000"/>
            <a:ext cx="5066250" cy="2900680"/>
          </a:xfrm>
        </p:spPr>
        <p:txBody>
          <a:bodyPr anchor="b">
            <a:noAutofit/>
          </a:bodyPr>
          <a:lstStyle>
            <a:lvl1pPr algn="ctr">
              <a:defRPr sz="32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82836803-D9E6-3DF1-3B90-1E7E677CC7B7}"/>
              </a:ext>
            </a:extLst>
          </p:cNvPr>
          <p:cNvSpPr>
            <a:spLocks noGrp="1"/>
          </p:cNvSpPr>
          <p:nvPr>
            <p:ph type="pic" sz="quarter" idx="10" hasCustomPrompt="1"/>
          </p:nvPr>
        </p:nvSpPr>
        <p:spPr>
          <a:xfrm flipH="1">
            <a:off x="6086167" y="-22225"/>
            <a:ext cx="6080760" cy="6902450"/>
          </a:xfrm>
          <a:prstGeom prst="parallelogram">
            <a:avLst/>
          </a:prstGeom>
          <a:ln>
            <a:noFill/>
          </a:ln>
        </p:spPr>
        <p:txBody>
          <a:bodyPr lIns="0" tIns="0">
            <a:normAutofit/>
          </a:bodyPr>
          <a:lstStyle>
            <a:lvl1pPr marL="0" indent="0" algn="l">
              <a:buNone/>
              <a:defRPr sz="2000"/>
            </a:lvl1pPr>
          </a:lstStyle>
          <a:p>
            <a:r>
              <a:rPr lang="en-US" dirty="0"/>
              <a:t>Click icon to add image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117600" y="4145280"/>
            <a:ext cx="5066250" cy="690880"/>
          </a:xfrm>
          <a:gradFill flip="none" rotWithShape="1">
            <a:gsLst>
              <a:gs pos="0">
                <a:schemeClr val="accent5"/>
              </a:gs>
              <a:gs pos="100000">
                <a:schemeClr val="accent2">
                  <a:lumMod val="97000"/>
                  <a:lumOff val="3000"/>
                </a:schemeClr>
              </a:gs>
              <a:gs pos="50000">
                <a:schemeClr val="accent1"/>
              </a:gs>
            </a:gsLst>
            <a:lin ang="10200000" scaled="0"/>
            <a:tileRect/>
          </a:gradFill>
        </p:spPr>
        <p:txBody>
          <a:bodyPr anchor="ctr">
            <a:normAutofit/>
          </a:bodyPr>
          <a:lstStyle>
            <a:lvl1pPr marL="0" indent="0" algn="ctr">
              <a:buNone/>
              <a:defRPr sz="2400" cap="all" baseline="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924186377"/>
      </p:ext>
    </p:extLst>
  </p:cSld>
  <p:clrMapOvr>
    <a:masterClrMapping/>
  </p:clrMapOvr>
  <p:transition spd="slow">
    <p:split orient="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5242425" y="466344"/>
            <a:ext cx="6241651" cy="1710354"/>
          </a:xfrm>
        </p:spPr>
        <p:txBody>
          <a:bodyPr bIns="0" anchor="ctr" anchorCtr="0">
            <a:noAutofit/>
          </a:bodyPr>
          <a:lstStyle>
            <a:lvl1pPr>
              <a:defRPr sz="3200"/>
            </a:lvl1pPr>
          </a:lstStyle>
          <a:p>
            <a:r>
              <a:rPr lang="en-US" dirty="0"/>
              <a:t>Click to add title</a:t>
            </a:r>
          </a:p>
        </p:txBody>
      </p:sp>
      <p:sp>
        <p:nvSpPr>
          <p:cNvPr id="10" name="Picture Placeholder 9">
            <a:extLst>
              <a:ext uri="{FF2B5EF4-FFF2-40B4-BE49-F238E27FC236}">
                <a16:creationId xmlns:a16="http://schemas.microsoft.com/office/drawing/2014/main" id="{511A5385-FB23-93A8-2B8F-9887244244DF}"/>
              </a:ext>
            </a:extLst>
          </p:cNvPr>
          <p:cNvSpPr>
            <a:spLocks noGrp="1"/>
          </p:cNvSpPr>
          <p:nvPr>
            <p:ph type="pic" sz="quarter" idx="10"/>
          </p:nvPr>
        </p:nvSpPr>
        <p:spPr>
          <a:xfrm>
            <a:off x="0" y="0"/>
            <a:ext cx="4287838" cy="6858000"/>
          </a:xfrm>
        </p:spPr>
        <p:txBody>
          <a:bodyPr>
            <a:normAutofit/>
          </a:bodyPr>
          <a:lstStyle>
            <a:lvl1pPr marL="0" indent="0" algn="ctr">
              <a:buNone/>
              <a:defRPr sz="2000"/>
            </a:lvl1pPr>
          </a:lstStyle>
          <a:p>
            <a:r>
              <a:rPr lang="en-US"/>
              <a:t>Click icon to add picture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242426" y="2286000"/>
            <a:ext cx="6241650" cy="3474720"/>
          </a:xfrm>
        </p:spPr>
        <p:txBody>
          <a:bodyPr>
            <a:normAutofit/>
          </a:bodyPr>
          <a:lstStyle>
            <a:lvl1pPr marL="228600" indent="-228600">
              <a:spcBef>
                <a:spcPts val="1000"/>
              </a:spcBef>
              <a:spcAft>
                <a:spcPts val="1000"/>
              </a:spcAft>
              <a:buClr>
                <a:schemeClr val="accent2"/>
              </a:buClr>
              <a:buFont typeface="Wingdings" panose="05000000000000000000" pitchFamily="2" charset="2"/>
              <a:buChar char="§"/>
              <a:defRPr sz="1800"/>
            </a:lvl1pPr>
            <a:lvl2pPr marL="228600" indent="-228600">
              <a:spcBef>
                <a:spcPts val="1000"/>
              </a:spcBef>
              <a:spcAft>
                <a:spcPts val="1000"/>
              </a:spcAft>
              <a:buClr>
                <a:schemeClr val="accent2"/>
              </a:buClr>
              <a:buFont typeface="Wingdings" panose="05000000000000000000" pitchFamily="2" charset="2"/>
              <a:buChar char="§"/>
              <a:defRPr sz="1800"/>
            </a:lvl2pPr>
            <a:lvl3pPr marL="228600" indent="-228600">
              <a:spcBef>
                <a:spcPts val="1000"/>
              </a:spcBef>
              <a:spcAft>
                <a:spcPts val="1000"/>
              </a:spcAft>
              <a:buClr>
                <a:schemeClr val="accent2"/>
              </a:buClr>
              <a:buFont typeface="Wingdings" panose="05000000000000000000" pitchFamily="2" charset="2"/>
              <a:buChar char="§"/>
              <a:defRPr sz="1800"/>
            </a:lvl3pPr>
            <a:lvl4pPr marL="228600" indent="-228600">
              <a:spcBef>
                <a:spcPts val="1000"/>
              </a:spcBef>
              <a:spcAft>
                <a:spcPts val="1000"/>
              </a:spcAft>
              <a:buClr>
                <a:schemeClr val="accent2"/>
              </a:buClr>
              <a:buFont typeface="Wingdings" panose="05000000000000000000" pitchFamily="2" charset="2"/>
              <a:buChar char="§"/>
              <a:defRPr sz="1800"/>
            </a:lvl4pPr>
            <a:lvl5pPr marL="228600" indent="-228600">
              <a:spcBef>
                <a:spcPts val="1000"/>
              </a:spcBef>
              <a:spcAft>
                <a:spcPts val="1000"/>
              </a:spcAft>
              <a:buClr>
                <a:schemeClr val="accent2"/>
              </a:buClr>
              <a:buFont typeface="Wingdings" panose="05000000000000000000" pitchFamily="2" charset="2"/>
              <a:buChar char="§"/>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0E25A87-9155-9E07-878F-CEC0B137C2D7}"/>
              </a:ext>
              <a:ext uri="{C183D7F6-B498-43B3-948B-1728B52AA6E4}">
                <adec:decorative xmlns:adec="http://schemas.microsoft.com/office/drawing/2017/decorative" val="1"/>
              </a:ext>
            </a:extLst>
          </p:cNvPr>
          <p:cNvSpPr/>
          <p:nvPr userDrawn="1"/>
        </p:nvSpPr>
        <p:spPr>
          <a:xfrm>
            <a:off x="5291586"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87894702"/>
      </p:ext>
    </p:extLst>
  </p:cSld>
  <p:clrMapOvr>
    <a:masterClrMapping/>
  </p:clrMapOvr>
  <p:transition spd="slow">
    <p:split orient="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1143000"/>
            <a:ext cx="9144000" cy="2286000"/>
          </a:xfrm>
        </p:spPr>
        <p:txBody>
          <a:bodyPr anchor="b">
            <a:noAutofit/>
          </a:bodyPr>
          <a:lstStyle>
            <a:lvl1pPr algn="ctr">
              <a:defRPr sz="48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835198"/>
            <a:ext cx="9144000" cy="683219"/>
          </a:xfrm>
          <a:gradFill>
            <a:gsLst>
              <a:gs pos="0">
                <a:schemeClr val="accent5"/>
              </a:gs>
              <a:gs pos="100000">
                <a:schemeClr val="accent2">
                  <a:lumMod val="97000"/>
                  <a:lumOff val="3000"/>
                </a:schemeClr>
              </a:gs>
              <a:gs pos="50000">
                <a:schemeClr val="accent1"/>
              </a:gs>
            </a:gsLst>
            <a:path path="circle">
              <a:fillToRect l="100000" t="100000"/>
            </a:path>
          </a:gradFill>
        </p:spPr>
        <p:txBody>
          <a:bodyPr anchor="ctr">
            <a:normAutofit/>
          </a:bodyPr>
          <a:lstStyle>
            <a:lvl1pPr marL="0" indent="0" algn="ctr">
              <a:buNone/>
              <a:defRPr sz="2400" cap="all" spc="3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Tree>
    <p:extLst>
      <p:ext uri="{BB962C8B-B14F-4D97-AF65-F5344CB8AC3E}">
        <p14:creationId xmlns:p14="http://schemas.microsoft.com/office/powerpoint/2010/main" val="1563727740"/>
      </p:ext>
    </p:extLst>
  </p:cSld>
  <p:clrMapOvr>
    <a:masterClrMapping/>
  </p:clrMapOvr>
  <p:transition spd="slow">
    <p:split orient="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9577E27-B60E-C6DD-BAAF-5CCC3D59E5D5}"/>
              </a:ext>
              <a:ext uri="{C183D7F6-B498-43B3-948B-1728B52AA6E4}">
                <adec:decorative xmlns:adec="http://schemas.microsoft.com/office/drawing/2017/decorative" val="1"/>
              </a:ext>
            </a:extLst>
          </p:cNvPr>
          <p:cNvSpPr/>
          <p:nvPr userDrawn="1"/>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9" name="Content Placeholder 10">
            <a:extLst>
              <a:ext uri="{FF2B5EF4-FFF2-40B4-BE49-F238E27FC236}">
                <a16:creationId xmlns:a16="http://schemas.microsoft.com/office/drawing/2014/main" id="{964CA031-27E0-D0AA-1451-A904CCF234FE}"/>
              </a:ext>
            </a:extLst>
          </p:cNvPr>
          <p:cNvSpPr>
            <a:spLocks noGrp="1"/>
          </p:cNvSpPr>
          <p:nvPr>
            <p:ph sz="quarter" idx="13" hasCustomPrompt="1"/>
          </p:nvPr>
        </p:nvSpPr>
        <p:spPr>
          <a:xfrm>
            <a:off x="838199" y="2024781"/>
            <a:ext cx="5212079"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10">
            <a:extLst>
              <a:ext uri="{FF2B5EF4-FFF2-40B4-BE49-F238E27FC236}">
                <a16:creationId xmlns:a16="http://schemas.microsoft.com/office/drawing/2014/main" id="{81FE0D7D-86B7-CCD2-A7A1-70E95846B542}"/>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10/16/2024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transition spd="slow">
    <p:split orient="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880"/>
          </a:xfrm>
        </p:spPr>
        <p:txBody>
          <a:bodyPr anchor="ctr" anchorCtr="0">
            <a:noAutofit/>
          </a:bodyPr>
          <a:lstStyle>
            <a:lvl1pPr algn="ctr">
              <a:defRPr sz="3200"/>
            </a:lvl1pPr>
          </a:lstStyle>
          <a:p>
            <a:r>
              <a:rPr lang="en-US" dirty="0"/>
              <a:t>Click to add title</a:t>
            </a:r>
          </a:p>
        </p:txBody>
      </p:sp>
      <p:sp>
        <p:nvSpPr>
          <p:cNvPr id="11" name="Content Placeholder 10">
            <a:extLst>
              <a:ext uri="{FF2B5EF4-FFF2-40B4-BE49-F238E27FC236}">
                <a16:creationId xmlns:a16="http://schemas.microsoft.com/office/drawing/2014/main" id="{2D2DE411-9D7C-15AE-0B59-F26B2BF8C522}"/>
              </a:ext>
            </a:extLst>
          </p:cNvPr>
          <p:cNvSpPr>
            <a:spLocks noGrp="1"/>
          </p:cNvSpPr>
          <p:nvPr>
            <p:ph sz="quarter" idx="13" hasCustomPrompt="1"/>
          </p:nvPr>
        </p:nvSpPr>
        <p:spPr>
          <a:xfrm>
            <a:off x="838200" y="2024781"/>
            <a:ext cx="2878394" cy="4137189"/>
          </a:xfrm>
        </p:spPr>
        <p:txBody>
          <a:bodyPr>
            <a:normAutofit/>
          </a:bodyPr>
          <a:lstStyle>
            <a:lvl1pPr marL="342900" indent="-342900">
              <a:spcBef>
                <a:spcPts val="1000"/>
              </a:spcBef>
              <a:spcAft>
                <a:spcPts val="1000"/>
              </a:spcAft>
              <a:buClr>
                <a:schemeClr val="accent2"/>
              </a:buClr>
              <a:buFont typeface="+mj-lt"/>
              <a:buAutoNum type="arabicPeriod"/>
              <a:defRPr sz="1800">
                <a:latin typeface="+mn-lt"/>
              </a:defRPr>
            </a:lvl1pPr>
            <a:lvl2pPr marL="800100" indent="-342900">
              <a:spcBef>
                <a:spcPts val="1000"/>
              </a:spcBef>
              <a:spcAft>
                <a:spcPts val="1000"/>
              </a:spcAft>
              <a:buClr>
                <a:schemeClr val="accent2"/>
              </a:buClr>
              <a:buFont typeface="+mj-lt"/>
              <a:buAutoNum type="alphaLcPeriod"/>
              <a:defRPr sz="1800">
                <a:latin typeface="+mn-lt"/>
              </a:defRPr>
            </a:lvl2pPr>
            <a:lvl3pPr marL="1257300" indent="-342900">
              <a:spcBef>
                <a:spcPts val="1000"/>
              </a:spcBef>
              <a:spcAft>
                <a:spcPts val="1000"/>
              </a:spcAft>
              <a:buClr>
                <a:schemeClr val="accent2"/>
              </a:buClr>
              <a:buFont typeface="+mj-lt"/>
              <a:buAutoNum type="arabicParenR"/>
              <a:defRPr sz="1800">
                <a:latin typeface="+mn-lt"/>
              </a:defRPr>
            </a:lvl3pPr>
            <a:lvl4pPr marL="1714500" indent="-342900">
              <a:spcBef>
                <a:spcPts val="1000"/>
              </a:spcBef>
              <a:spcAft>
                <a:spcPts val="1000"/>
              </a:spcAft>
              <a:buClr>
                <a:schemeClr val="accent2"/>
              </a:buClr>
              <a:buFont typeface="+mj-lt"/>
              <a:buAutoNum type="alphaLcParenR"/>
              <a:defRPr sz="1800">
                <a:latin typeface="+mn-lt"/>
              </a:defRPr>
            </a:lvl4pPr>
            <a:lvl5pPr marL="2057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p:txBody>
      </p:sp>
      <p:sp>
        <p:nvSpPr>
          <p:cNvPr id="4" name="Content Placeholder 10">
            <a:extLst>
              <a:ext uri="{FF2B5EF4-FFF2-40B4-BE49-F238E27FC236}">
                <a16:creationId xmlns:a16="http://schemas.microsoft.com/office/drawing/2014/main" id="{60FEDE7C-502F-ECFE-4136-E99206849C2A}"/>
              </a:ext>
            </a:extLst>
          </p:cNvPr>
          <p:cNvSpPr>
            <a:spLocks noGrp="1"/>
          </p:cNvSpPr>
          <p:nvPr>
            <p:ph sz="quarter" idx="14" hasCustomPrompt="1"/>
          </p:nvPr>
        </p:nvSpPr>
        <p:spPr>
          <a:xfrm>
            <a:off x="6459795" y="2024780"/>
            <a:ext cx="4894006" cy="4137189"/>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10/16/2024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transition spd="slow">
    <p:split orient="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201" y="448056"/>
            <a:ext cx="6172200" cy="1581912"/>
          </a:xfrm>
        </p:spPr>
        <p:txBody>
          <a:bodyPr anchor="b" anchorCtr="0">
            <a:noAutofit/>
          </a:bodyPr>
          <a:lstStyle>
            <a:lvl1pPr>
              <a:defRPr sz="3200"/>
            </a:lvl1pPr>
          </a:lstStyle>
          <a:p>
            <a:r>
              <a:rPr lang="en-US"/>
              <a:t>Click to edit Master title style</a:t>
            </a:r>
            <a:endParaRPr lang="en-US" dirty="0"/>
          </a:p>
        </p:txBody>
      </p:sp>
      <p:sp>
        <p:nvSpPr>
          <p:cNvPr id="4" name="Content Placeholder 10">
            <a:extLst>
              <a:ext uri="{FF2B5EF4-FFF2-40B4-BE49-F238E27FC236}">
                <a16:creationId xmlns:a16="http://schemas.microsoft.com/office/drawing/2014/main" id="{5F30E2A0-23EF-51B1-8ABD-00429EEA0642}"/>
              </a:ext>
            </a:extLst>
          </p:cNvPr>
          <p:cNvSpPr>
            <a:spLocks noGrp="1"/>
          </p:cNvSpPr>
          <p:nvPr>
            <p:ph sz="quarter" idx="14" hasCustomPrompt="1"/>
          </p:nvPr>
        </p:nvSpPr>
        <p:spPr>
          <a:xfrm>
            <a:off x="838200" y="2257063"/>
            <a:ext cx="4894006" cy="3904906"/>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800">
                <a:latin typeface="+mn-lt"/>
              </a:defRPr>
            </a:lvl2pPr>
            <a:lvl3pPr marL="457200" indent="-228600">
              <a:spcBef>
                <a:spcPts val="1000"/>
              </a:spcBef>
              <a:spcAft>
                <a:spcPts val="1000"/>
              </a:spcAft>
              <a:buClr>
                <a:schemeClr val="accent2"/>
              </a:buClr>
              <a:buFont typeface="Wingdings" panose="05000000000000000000" pitchFamily="2" charset="2"/>
              <a:buChar char="§"/>
              <a:defRPr sz="1800">
                <a:latin typeface="+mn-lt"/>
              </a:defRPr>
            </a:lvl3pPr>
            <a:lvl4pPr marL="685800" indent="-228600">
              <a:spcBef>
                <a:spcPts val="1000"/>
              </a:spcBef>
              <a:spcAft>
                <a:spcPts val="1000"/>
              </a:spcAft>
              <a:buClr>
                <a:schemeClr val="accent2"/>
              </a:buClr>
              <a:buFont typeface="Wingdings" panose="05000000000000000000" pitchFamily="2" charset="2"/>
              <a:buChar char="§"/>
              <a:defRPr sz="1800">
                <a:latin typeface="+mn-lt"/>
              </a:defRPr>
            </a:lvl4pPr>
            <a:lvl5pPr marL="914400" indent="-228600">
              <a:spcBef>
                <a:spcPts val="1000"/>
              </a:spcBef>
              <a:spcAft>
                <a:spcPts val="1000"/>
              </a:spcAft>
              <a:buClr>
                <a:schemeClr val="accent2"/>
              </a:buClr>
              <a:buFont typeface="Wingdings" panose="05000000000000000000" pitchFamily="2" charset="2"/>
              <a:buChar char="§"/>
              <a:defRPr sz="18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Picture Placeholder 10">
            <a:extLst>
              <a:ext uri="{FF2B5EF4-FFF2-40B4-BE49-F238E27FC236}">
                <a16:creationId xmlns:a16="http://schemas.microsoft.com/office/drawing/2014/main" id="{AF15552F-C66B-341F-2D37-0389710BA5E2}"/>
              </a:ext>
            </a:extLst>
          </p:cNvPr>
          <p:cNvSpPr>
            <a:spLocks noGrp="1"/>
          </p:cNvSpPr>
          <p:nvPr>
            <p:ph type="pic" sz="quarter" idx="10"/>
          </p:nvPr>
        </p:nvSpPr>
        <p:spPr>
          <a:xfrm>
            <a:off x="7500938" y="-22225"/>
            <a:ext cx="4714875" cy="6880225"/>
          </a:xfrm>
        </p:spPr>
        <p:txBody>
          <a:bodyPr>
            <a:normAutofit/>
          </a:bodyPr>
          <a:lstStyle>
            <a:lvl1pPr marL="0" indent="0" algn="ctr">
              <a:buNone/>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0D8DCC6D-8B88-7BE0-7240-F743AE09EC48}"/>
              </a:ext>
              <a:ext uri="{C183D7F6-B498-43B3-948B-1728B52AA6E4}">
                <adec:decorative xmlns:adec="http://schemas.microsoft.com/office/drawing/2017/decorative" val="1"/>
              </a:ext>
            </a:extLst>
          </p:cNvPr>
          <p:cNvSpPr/>
          <p:nvPr userDrawn="1"/>
        </p:nvSpPr>
        <p:spPr>
          <a:xfrm>
            <a:off x="993814" y="6303963"/>
            <a:ext cx="4287186" cy="554037"/>
          </a:xfrm>
          <a:prstGeom prst="rect">
            <a:avLst/>
          </a:prstGeom>
          <a:gradFill flip="none" rotWithShape="1">
            <a:gsLst>
              <a:gs pos="0">
                <a:schemeClr val="accent5"/>
              </a:gs>
              <a:gs pos="100000">
                <a:schemeClr val="accent2">
                  <a:lumMod val="97000"/>
                  <a:lumOff val="3000"/>
                </a:schemeClr>
              </a:gs>
              <a:gs pos="50000">
                <a:schemeClr val="accent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45438103"/>
      </p:ext>
    </p:extLst>
  </p:cSld>
  <p:clrMapOvr>
    <a:masterClrMapping/>
  </p:clrMapOvr>
  <p:transition spd="slow">
    <p:split orient="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760"/>
            <a:ext cx="10515600" cy="1325563"/>
          </a:xfrm>
        </p:spPr>
        <p:txBody>
          <a:bodyPr anchor="ctr" anchorCtr="0">
            <a:noAutofit/>
          </a:bodyPr>
          <a:lstStyle>
            <a:lvl1pPr algn="ctr">
              <a:defRPr sz="3200"/>
            </a:lvl1pPr>
          </a:lstStyle>
          <a:p>
            <a:r>
              <a:rPr lang="en-US" dirty="0"/>
              <a:t>Click to add title</a:t>
            </a:r>
          </a:p>
        </p:txBody>
      </p:sp>
      <p:sp>
        <p:nvSpPr>
          <p:cNvPr id="4" name="Content Placeholder 10">
            <a:extLst>
              <a:ext uri="{FF2B5EF4-FFF2-40B4-BE49-F238E27FC236}">
                <a16:creationId xmlns:a16="http://schemas.microsoft.com/office/drawing/2014/main" id="{9C3ED3BF-FF6B-07FA-72C4-F6102A8558AF}"/>
              </a:ext>
            </a:extLst>
          </p:cNvPr>
          <p:cNvSpPr>
            <a:spLocks noGrp="1"/>
          </p:cNvSpPr>
          <p:nvPr>
            <p:ph sz="quarter" idx="15" hasCustomPrompt="1"/>
          </p:nvPr>
        </p:nvSpPr>
        <p:spPr>
          <a:xfrm>
            <a:off x="896074" y="2106591"/>
            <a:ext cx="2067045" cy="3633787"/>
          </a:xfrm>
        </p:spPr>
        <p:txBody>
          <a:bodyPr>
            <a:normAutofit/>
          </a:bodyPr>
          <a:lstStyle>
            <a:lvl1pPr marL="0" indent="0">
              <a:spcBef>
                <a:spcPts val="1000"/>
              </a:spcBef>
              <a:spcAft>
                <a:spcPts val="0"/>
              </a:spcAft>
              <a:buClr>
                <a:schemeClr val="accent2"/>
              </a:buClr>
              <a:buFont typeface="Wingdings" panose="05000000000000000000" pitchFamily="2" charset="2"/>
              <a:buNone/>
              <a:defRPr sz="1800">
                <a:latin typeface="+mn-lt"/>
              </a:defRPr>
            </a:lvl1pPr>
            <a:lvl2pPr marL="0" indent="-228600">
              <a:spcBef>
                <a:spcPts val="1000"/>
              </a:spcBef>
              <a:spcAft>
                <a:spcPts val="1000"/>
              </a:spcAft>
              <a:buClr>
                <a:schemeClr val="accent2"/>
              </a:buClr>
              <a:buFont typeface="Wingdings" panose="05000000000000000000" pitchFamily="2" charset="2"/>
              <a:buChar char="§"/>
              <a:defRPr sz="1600">
                <a:latin typeface="+mn-lt"/>
              </a:defRPr>
            </a:lvl2pPr>
            <a:lvl3pPr marL="457200" indent="-228600">
              <a:spcBef>
                <a:spcPts val="1000"/>
              </a:spcBef>
              <a:spcAft>
                <a:spcPts val="1000"/>
              </a:spcAft>
              <a:buClr>
                <a:schemeClr val="accent2"/>
              </a:buClr>
              <a:buFont typeface="Wingdings" panose="05000000000000000000" pitchFamily="2" charset="2"/>
              <a:buChar char="§"/>
              <a:defRPr sz="1400">
                <a:latin typeface="+mn-lt"/>
              </a:defRPr>
            </a:lvl3pPr>
            <a:lvl4pPr marL="685800" indent="-228600">
              <a:spcBef>
                <a:spcPts val="1000"/>
              </a:spcBef>
              <a:spcAft>
                <a:spcPts val="1000"/>
              </a:spcAft>
              <a:buClr>
                <a:schemeClr val="accent2"/>
              </a:buClr>
              <a:buFont typeface="Wingdings" panose="05000000000000000000" pitchFamily="2" charset="2"/>
              <a:buChar char="§"/>
              <a:defRPr sz="1400">
                <a:latin typeface="+mn-lt"/>
              </a:defRPr>
            </a:lvl4pPr>
            <a:lvl5pPr marL="914400" indent="-228600">
              <a:spcBef>
                <a:spcPts val="1000"/>
              </a:spcBef>
              <a:spcAft>
                <a:spcPts val="1000"/>
              </a:spcAft>
              <a:buClr>
                <a:schemeClr val="accent2"/>
              </a:buClr>
              <a:buFont typeface="Wingdings" panose="05000000000000000000" pitchFamily="2" charset="2"/>
              <a:buChar char="§"/>
              <a:defRPr sz="1200">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483980" y="2106591"/>
            <a:ext cx="7869820" cy="4016713"/>
          </a:xfrm>
        </p:spPr>
        <p:txBody>
          <a:body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10/16/2024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transition spd="slow">
    <p:split orient="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10/16/2024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9" r:id="rId3"/>
    <p:sldLayoutId id="2147483650" r:id="rId4"/>
    <p:sldLayoutId id="2147483649" r:id="rId5"/>
    <p:sldLayoutId id="2147483662" r:id="rId6"/>
    <p:sldLayoutId id="2147483663" r:id="rId7"/>
    <p:sldLayoutId id="2147483652" r:id="rId8"/>
    <p:sldLayoutId id="2147483666" r:id="rId9"/>
    <p:sldLayoutId id="2147483664" r:id="rId10"/>
    <p:sldLayoutId id="2147483665" r:id="rId11"/>
    <p:sldLayoutId id="2147483661" r:id="rId12"/>
  </p:sldLayoutIdLst>
  <p:transition spd="slow">
    <p:split orient="vert"/>
  </p:transition>
  <p:txStyles>
    <p:titleStyle>
      <a:lvl1pPr algn="l" defTabSz="914400" rtl="0" eaLnBrk="1" latinLnBrk="0" hangingPunct="1">
        <a:lnSpc>
          <a:spcPct val="90000"/>
        </a:lnSpc>
        <a:spcBef>
          <a:spcPct val="0"/>
        </a:spcBef>
        <a:buNone/>
        <a:defRPr sz="4800" kern="1200" cap="all" spc="300"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microsoft.com/office/2007/relationships/hdphoto" Target="../media/hdphoto3.wdp"/></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7" descr="abstract image">
            <a:extLst>
              <a:ext uri="{FF2B5EF4-FFF2-40B4-BE49-F238E27FC236}">
                <a16:creationId xmlns:a16="http://schemas.microsoft.com/office/drawing/2014/main" id="{782ED2F6-AFB3-9199-3999-2B5E4BAF2423}"/>
              </a:ext>
            </a:extLst>
          </p:cNvPr>
          <p:cNvPicPr>
            <a:picLocks noGrp="1" noChangeAspect="1"/>
          </p:cNvPicPr>
          <p:nvPr>
            <p:ph type="pic" sz="quarter" idx="10"/>
          </p:nvPr>
        </p:nvPicPr>
        <p:blipFill rotWithShape="1">
          <a:blip r:embed="rId2">
            <a:alphaModFix amt="52000"/>
            <a:extLst>
              <a:ext uri="{BEBA8EAE-BF5A-486C-A8C5-ECC9F3942E4B}">
                <a14:imgProps xmlns:a14="http://schemas.microsoft.com/office/drawing/2010/main">
                  <a14:imgLayer r:embed="rId3">
                    <a14:imgEffect>
                      <a14:saturation sat="0"/>
                    </a14:imgEffect>
                  </a14:imgLayer>
                </a14:imgProps>
              </a:ext>
            </a:extLst>
          </a:blip>
          <a:srcRect/>
          <a:stretch/>
        </p:blipFill>
        <p:spPr>
          <a:xfrm>
            <a:off x="0" y="0"/>
            <a:ext cx="12192000" cy="6858000"/>
          </a:xfrm>
        </p:spPr>
      </p:pic>
      <p:sp>
        <p:nvSpPr>
          <p:cNvPr id="6" name="Title 5">
            <a:extLst>
              <a:ext uri="{FF2B5EF4-FFF2-40B4-BE49-F238E27FC236}">
                <a16:creationId xmlns:a16="http://schemas.microsoft.com/office/drawing/2014/main" id="{F20A922B-22EC-7FD8-FA8C-2FFAC558BD66}"/>
              </a:ext>
            </a:extLst>
          </p:cNvPr>
          <p:cNvSpPr>
            <a:spLocks noGrp="1"/>
          </p:cNvSpPr>
          <p:nvPr>
            <p:ph type="ctrTitle"/>
          </p:nvPr>
        </p:nvSpPr>
        <p:spPr>
          <a:xfrm>
            <a:off x="1167489" y="1890797"/>
            <a:ext cx="9857021" cy="3076405"/>
          </a:xfrm>
        </p:spPr>
        <p:txBody>
          <a:bodyPr/>
          <a:lstStyle/>
          <a:p>
            <a:r>
              <a:rPr lang="en-US" dirty="0"/>
              <a:t>Enhancing customer behavior for Electronic sales</a:t>
            </a:r>
          </a:p>
        </p:txBody>
      </p:sp>
    </p:spTree>
    <p:extLst>
      <p:ext uri="{BB962C8B-B14F-4D97-AF65-F5344CB8AC3E}">
        <p14:creationId xmlns:p14="http://schemas.microsoft.com/office/powerpoint/2010/main" val="639264769"/>
      </p:ext>
    </p:extLst>
  </p:cSld>
  <p:clrMapOvr>
    <a:masterClrMapping/>
  </p:clrMapOvr>
  <mc:AlternateContent xmlns:mc="http://schemas.openxmlformats.org/markup-compatibility/2006" xmlns:p14="http://schemas.microsoft.com/office/powerpoint/2010/main">
    <mc:Choice Requires="p14">
      <p:transition spd="med">
        <p14:reveal/>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p:spPr>
        <p:txBody>
          <a:bodyPr anchor="ctr">
            <a:normAutofit/>
          </a:bodyPr>
          <a:lstStyle/>
          <a:p>
            <a:pPr marL="457200" lvl="1" algn="ctr"/>
            <a:r>
              <a:rPr lang="en-US" sz="3200" kern="1200" cap="all" spc="300">
                <a:solidFill>
                  <a:schemeClr val="tx1"/>
                </a:solidFill>
              </a:rPr>
              <a:t>Top Rated Product Analysis</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aphicFrame>
        <p:nvGraphicFramePr>
          <p:cNvPr id="17" name="Table 16">
            <a:extLst>
              <a:ext uri="{FF2B5EF4-FFF2-40B4-BE49-F238E27FC236}">
                <a16:creationId xmlns:a16="http://schemas.microsoft.com/office/drawing/2014/main" id="{A0013CA1-8245-ADF9-F765-45951569A542}"/>
              </a:ext>
            </a:extLst>
          </p:cNvPr>
          <p:cNvGraphicFramePr>
            <a:graphicFrameLocks noGrp="1"/>
          </p:cNvGraphicFramePr>
          <p:nvPr>
            <p:extLst>
              <p:ext uri="{D42A27DB-BD31-4B8C-83A1-F6EECF244321}">
                <p14:modId xmlns:p14="http://schemas.microsoft.com/office/powerpoint/2010/main" val="3467759248"/>
              </p:ext>
            </p:extLst>
          </p:nvPr>
        </p:nvGraphicFramePr>
        <p:xfrm>
          <a:off x="932268" y="1790329"/>
          <a:ext cx="4946200" cy="4113060"/>
        </p:xfrm>
        <a:graphic>
          <a:graphicData uri="http://schemas.openxmlformats.org/drawingml/2006/table">
            <a:tbl>
              <a:tblPr/>
              <a:tblGrid>
                <a:gridCol w="1624891">
                  <a:extLst>
                    <a:ext uri="{9D8B030D-6E8A-4147-A177-3AD203B41FA5}">
                      <a16:colId xmlns:a16="http://schemas.microsoft.com/office/drawing/2014/main" val="1742366309"/>
                    </a:ext>
                  </a:extLst>
                </a:gridCol>
                <a:gridCol w="1115050">
                  <a:extLst>
                    <a:ext uri="{9D8B030D-6E8A-4147-A177-3AD203B41FA5}">
                      <a16:colId xmlns:a16="http://schemas.microsoft.com/office/drawing/2014/main" val="1428898118"/>
                    </a:ext>
                  </a:extLst>
                </a:gridCol>
                <a:gridCol w="1144849">
                  <a:extLst>
                    <a:ext uri="{9D8B030D-6E8A-4147-A177-3AD203B41FA5}">
                      <a16:colId xmlns:a16="http://schemas.microsoft.com/office/drawing/2014/main" val="3159924524"/>
                    </a:ext>
                  </a:extLst>
                </a:gridCol>
                <a:gridCol w="1061410">
                  <a:extLst>
                    <a:ext uri="{9D8B030D-6E8A-4147-A177-3AD203B41FA5}">
                      <a16:colId xmlns:a16="http://schemas.microsoft.com/office/drawing/2014/main" val="671194592"/>
                    </a:ext>
                  </a:extLst>
                </a:gridCol>
              </a:tblGrid>
              <a:tr h="293790">
                <a:tc>
                  <a:txBody>
                    <a:bodyPr/>
                    <a:lstStyle/>
                    <a:p>
                      <a:pPr algn="l" fontAlgn="b"/>
                      <a:r>
                        <a:rPr lang="en-US" sz="1500" b="1" i="0" u="none" strike="noStrike">
                          <a:solidFill>
                            <a:srgbClr val="FFFFFF"/>
                          </a:solidFill>
                          <a:effectLst/>
                          <a:highlight>
                            <a:srgbClr val="156082"/>
                          </a:highlight>
                          <a:latin typeface="Aptos Narrow" panose="020B0004020202020204" pitchFamily="34" charset="0"/>
                        </a:rPr>
                        <a:t>Product Type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l" fontAlgn="b"/>
                      <a:r>
                        <a:rPr lang="en-US" sz="1500" b="1" i="0" u="none" strike="noStrike" dirty="0">
                          <a:solidFill>
                            <a:srgbClr val="FFFFFF"/>
                          </a:solidFill>
                          <a:effectLst/>
                          <a:highlight>
                            <a:srgbClr val="156082"/>
                          </a:highlight>
                          <a:latin typeface="Aptos Narrow" panose="020B0004020202020204" pitchFamily="34" charset="0"/>
                        </a:rPr>
                        <a:t>SKU</a:t>
                      </a:r>
                      <a:endParaRPr lang="en-US" sz="2500" b="0" i="0" u="none" strike="noStrike" dirty="0">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l" fontAlgn="b"/>
                      <a:r>
                        <a:rPr lang="en-US" sz="1500" b="1" i="0" u="none" strike="noStrike">
                          <a:solidFill>
                            <a:srgbClr val="FFFFFF"/>
                          </a:solidFill>
                          <a:effectLst/>
                          <a:highlight>
                            <a:srgbClr val="156082"/>
                          </a:highlight>
                          <a:latin typeface="Aptos Narrow" panose="020B0004020202020204" pitchFamily="34" charset="0"/>
                        </a:rPr>
                        <a:t>mean</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l" fontAlgn="b"/>
                      <a:r>
                        <a:rPr lang="en-US" sz="1500" b="1" i="0" u="none" strike="noStrike" dirty="0">
                          <a:solidFill>
                            <a:srgbClr val="FFFFFF"/>
                          </a:solidFill>
                          <a:effectLst/>
                          <a:highlight>
                            <a:srgbClr val="156082"/>
                          </a:highlight>
                          <a:latin typeface="Aptos Narrow" panose="020B0004020202020204" pitchFamily="34" charset="0"/>
                        </a:rPr>
                        <a:t>count</a:t>
                      </a:r>
                      <a:endParaRPr lang="en-US" sz="2500" b="0" i="0" u="none" strike="noStrike" dirty="0">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extLst>
                  <a:ext uri="{0D108BD9-81ED-4DB2-BD59-A6C34878D82A}">
                    <a16:rowId xmlns:a16="http://schemas.microsoft.com/office/drawing/2014/main" val="807311858"/>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Headphones</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HDP456</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2.994527</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2010</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3796907863"/>
                  </a:ext>
                </a:extLst>
              </a:tr>
              <a:tr h="293790">
                <a:tc>
                  <a:txBody>
                    <a:bodyPr/>
                    <a:lstStyle/>
                    <a:p>
                      <a:pPr algn="l" fontAlgn="b"/>
                      <a:r>
                        <a:rPr lang="en-US" sz="1500" b="0" i="0" u="none" strike="noStrike">
                          <a:solidFill>
                            <a:srgbClr val="000000"/>
                          </a:solidFill>
                          <a:effectLst/>
                          <a:latin typeface="Aptos Narrow" panose="020B0004020202020204" pitchFamily="34" charset="0"/>
                        </a:rPr>
                        <a:t>Headphones</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dirty="0">
                          <a:solidFill>
                            <a:srgbClr val="000000"/>
                          </a:solidFill>
                          <a:effectLst/>
                          <a:latin typeface="Aptos Narrow" panose="020B0004020202020204" pitchFamily="34" charset="0"/>
                        </a:rPr>
                        <a:t>1</a:t>
                      </a:r>
                      <a:endParaRPr lang="en-US" sz="2500" b="0" i="0" u="none" strike="noStrike" dirty="0">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942113634"/>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Laptop</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LTP123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2.968893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1961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2108869390"/>
                  </a:ext>
                </a:extLst>
              </a:tr>
              <a:tr h="293790">
                <a:tc>
                  <a:txBody>
                    <a:bodyPr/>
                    <a:lstStyle/>
                    <a:p>
                      <a:pPr algn="l" fontAlgn="b"/>
                      <a:r>
                        <a:rPr lang="en-US" sz="1500" b="0" i="0" u="none" strike="noStrike">
                          <a:solidFill>
                            <a:srgbClr val="000000"/>
                          </a:solidFill>
                          <a:effectLst/>
                          <a:latin typeface="Aptos Narrow" panose="020B0004020202020204" pitchFamily="34" charset="0"/>
                        </a:rPr>
                        <a:t>Laptop</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SKU1004</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4</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2690490257"/>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Laptop</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SKU1005</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2011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4164905806"/>
                  </a:ext>
                </a:extLst>
              </a:tr>
              <a:tr h="293790">
                <a:tc>
                  <a:txBody>
                    <a:bodyPr/>
                    <a:lstStyle/>
                    <a:p>
                      <a:pPr algn="l" fontAlgn="b"/>
                      <a:r>
                        <a:rPr lang="en-US" sz="1500" b="0" i="0" u="none" strike="noStrike">
                          <a:solidFill>
                            <a:srgbClr val="000000"/>
                          </a:solidFill>
                          <a:effectLst/>
                          <a:latin typeface="Aptos Narrow" panose="020B0004020202020204" pitchFamily="34" charset="0"/>
                        </a:rPr>
                        <a:t>Smartphone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SKU1001</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5</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1972</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3223576841"/>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Smartphone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SKU1004</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2.001487</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2018</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1132747271"/>
                  </a:ext>
                </a:extLst>
              </a:tr>
              <a:tr h="293790">
                <a:tc>
                  <a:txBody>
                    <a:bodyPr/>
                    <a:lstStyle/>
                    <a:p>
                      <a:pPr algn="l" fontAlgn="b"/>
                      <a:r>
                        <a:rPr lang="en-US" sz="1500" b="0" i="0" u="none" strike="noStrike">
                          <a:solidFill>
                            <a:srgbClr val="000000"/>
                          </a:solidFill>
                          <a:effectLst/>
                          <a:latin typeface="Aptos Narrow" panose="020B0004020202020204" pitchFamily="34" charset="0"/>
                        </a:rPr>
                        <a:t>Smartphone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SKU1005</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2</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702948476"/>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Smartphone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SMP234</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2.989431</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1987</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4063456655"/>
                  </a:ext>
                </a:extLst>
              </a:tr>
              <a:tr h="293790">
                <a:tc>
                  <a:txBody>
                    <a:bodyPr/>
                    <a:lstStyle/>
                    <a:p>
                      <a:pPr algn="l" fontAlgn="b"/>
                      <a:r>
                        <a:rPr lang="en-US" sz="1500" b="0" i="0" u="none" strike="noStrike">
                          <a:solidFill>
                            <a:srgbClr val="000000"/>
                          </a:solidFill>
                          <a:effectLst/>
                          <a:latin typeface="Aptos Narrow" panose="020B0004020202020204" pitchFamily="34" charset="0"/>
                        </a:rPr>
                        <a:t>Smartwatch</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1954</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3656968386"/>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Smartwatch</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SWT567</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2.988889</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1980</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2759755653"/>
                  </a:ext>
                </a:extLst>
              </a:tr>
              <a:tr h="293790">
                <a:tc>
                  <a:txBody>
                    <a:bodyPr/>
                    <a:lstStyle/>
                    <a:p>
                      <a:pPr algn="l" fontAlgn="b"/>
                      <a:r>
                        <a:rPr lang="en-US" sz="1500" b="0" i="0" u="none" strike="noStrike">
                          <a:solidFill>
                            <a:srgbClr val="000000"/>
                          </a:solidFill>
                          <a:effectLst/>
                          <a:latin typeface="Aptos Narrow" panose="020B0004020202020204" pitchFamily="34" charset="0"/>
                        </a:rPr>
                        <a:t>Tablet</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SKU1002</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r" fontAlgn="b"/>
                      <a:r>
                        <a:rPr lang="en-US" sz="1500" b="0" i="0" u="none" strike="noStrike">
                          <a:solidFill>
                            <a:srgbClr val="000000"/>
                          </a:solidFill>
                          <a:effectLst/>
                          <a:latin typeface="Aptos Narrow" panose="020B0004020202020204" pitchFamily="34" charset="0"/>
                        </a:rPr>
                        <a:t>2042</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44626822"/>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Tablet</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TBL345</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a:solidFill>
                            <a:srgbClr val="000000"/>
                          </a:solidFill>
                          <a:effectLst/>
                          <a:highlight>
                            <a:srgbClr val="C0E6F5"/>
                          </a:highlight>
                          <a:latin typeface="Aptos Narrow" panose="020B0004020202020204" pitchFamily="34" charset="0"/>
                        </a:rPr>
                        <a:t>3.032493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r" fontAlgn="b"/>
                      <a:r>
                        <a:rPr lang="en-US" sz="1500" b="0" i="0" u="none" strike="noStrike" dirty="0">
                          <a:solidFill>
                            <a:srgbClr val="000000"/>
                          </a:solidFill>
                          <a:effectLst/>
                          <a:highlight>
                            <a:srgbClr val="C0E6F5"/>
                          </a:highlight>
                          <a:latin typeface="Aptos Narrow" panose="020B0004020202020204" pitchFamily="34" charset="0"/>
                        </a:rPr>
                        <a:t>2062</a:t>
                      </a:r>
                      <a:endParaRPr lang="en-US" sz="2500" b="0" i="0" u="none" strike="noStrike" dirty="0">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1855588434"/>
                  </a:ext>
                </a:extLst>
              </a:tr>
            </a:tbl>
          </a:graphicData>
        </a:graphic>
      </p:graphicFrame>
      <p:graphicFrame>
        <p:nvGraphicFramePr>
          <p:cNvPr id="6" name="Table 5">
            <a:extLst>
              <a:ext uri="{FF2B5EF4-FFF2-40B4-BE49-F238E27FC236}">
                <a16:creationId xmlns:a16="http://schemas.microsoft.com/office/drawing/2014/main" id="{A74C117E-445B-D32D-28C0-43C366F68E40}"/>
              </a:ext>
            </a:extLst>
          </p:cNvPr>
          <p:cNvGraphicFramePr>
            <a:graphicFrameLocks noGrp="1"/>
          </p:cNvGraphicFramePr>
          <p:nvPr>
            <p:extLst>
              <p:ext uri="{D42A27DB-BD31-4B8C-83A1-F6EECF244321}">
                <p14:modId xmlns:p14="http://schemas.microsoft.com/office/powerpoint/2010/main" val="28841651"/>
              </p:ext>
            </p:extLst>
          </p:nvPr>
        </p:nvGraphicFramePr>
        <p:xfrm>
          <a:off x="6608500" y="1790329"/>
          <a:ext cx="4226647" cy="2477727"/>
        </p:xfrm>
        <a:graphic>
          <a:graphicData uri="http://schemas.openxmlformats.org/drawingml/2006/table">
            <a:tbl>
              <a:tblPr firstRow="1">
                <a:tableStyleId>{69012ECD-51FC-41F1-AA8D-1B2483CD663E}</a:tableStyleId>
              </a:tblPr>
              <a:tblGrid>
                <a:gridCol w="988060">
                  <a:extLst>
                    <a:ext uri="{9D8B030D-6E8A-4147-A177-3AD203B41FA5}">
                      <a16:colId xmlns:a16="http://schemas.microsoft.com/office/drawing/2014/main" val="1903704363"/>
                    </a:ext>
                  </a:extLst>
                </a:gridCol>
                <a:gridCol w="677724">
                  <a:extLst>
                    <a:ext uri="{9D8B030D-6E8A-4147-A177-3AD203B41FA5}">
                      <a16:colId xmlns:a16="http://schemas.microsoft.com/office/drawing/2014/main" val="1679247252"/>
                    </a:ext>
                  </a:extLst>
                </a:gridCol>
                <a:gridCol w="707037">
                  <a:extLst>
                    <a:ext uri="{9D8B030D-6E8A-4147-A177-3AD203B41FA5}">
                      <a16:colId xmlns:a16="http://schemas.microsoft.com/office/drawing/2014/main" val="3576355649"/>
                    </a:ext>
                  </a:extLst>
                </a:gridCol>
                <a:gridCol w="455543">
                  <a:extLst>
                    <a:ext uri="{9D8B030D-6E8A-4147-A177-3AD203B41FA5}">
                      <a16:colId xmlns:a16="http://schemas.microsoft.com/office/drawing/2014/main" val="3221189867"/>
                    </a:ext>
                  </a:extLst>
                </a:gridCol>
                <a:gridCol w="1398283">
                  <a:extLst>
                    <a:ext uri="{9D8B030D-6E8A-4147-A177-3AD203B41FA5}">
                      <a16:colId xmlns:a16="http://schemas.microsoft.com/office/drawing/2014/main" val="3514477817"/>
                    </a:ext>
                  </a:extLst>
                </a:gridCol>
              </a:tblGrid>
              <a:tr h="389087">
                <a:tc>
                  <a:txBody>
                    <a:bodyPr/>
                    <a:lstStyle/>
                    <a:p>
                      <a:pPr algn="l" fontAlgn="b"/>
                      <a:r>
                        <a:rPr lang="en-US" sz="1200" b="1" u="none" strike="noStrike" dirty="0">
                          <a:effectLst/>
                          <a:highlight>
                            <a:srgbClr val="156082"/>
                          </a:highlight>
                        </a:rPr>
                        <a:t>Product Type</a:t>
                      </a:r>
                      <a:endParaRPr lang="en-US" sz="1200" b="1" i="0" u="none" strike="noStrike" dirty="0">
                        <a:solidFill>
                          <a:srgbClr val="FFFFFF"/>
                        </a:solidFill>
                        <a:effectLst/>
                        <a:highlight>
                          <a:srgbClr val="156082"/>
                        </a:highlight>
                        <a:latin typeface="Aptos Narrow" panose="020B0004020202020204" pitchFamily="34" charset="0"/>
                      </a:endParaRPr>
                    </a:p>
                  </a:txBody>
                  <a:tcPr marL="7620" marR="7620" marT="7620" marB="0" anchor="b"/>
                </a:tc>
                <a:tc>
                  <a:txBody>
                    <a:bodyPr/>
                    <a:lstStyle/>
                    <a:p>
                      <a:pPr algn="l" fontAlgn="b"/>
                      <a:r>
                        <a:rPr lang="en-US" sz="1200" b="1" u="none" strike="noStrike" dirty="0">
                          <a:effectLst/>
                          <a:highlight>
                            <a:srgbClr val="156082"/>
                          </a:highlight>
                        </a:rPr>
                        <a:t>SKU</a:t>
                      </a:r>
                      <a:endParaRPr lang="en-US" sz="1200" b="1" i="0" u="none" strike="noStrike" dirty="0">
                        <a:solidFill>
                          <a:srgbClr val="FFFFFF"/>
                        </a:solidFill>
                        <a:effectLst/>
                        <a:highlight>
                          <a:srgbClr val="156082"/>
                        </a:highlight>
                        <a:latin typeface="Aptos Narrow" panose="020B0004020202020204" pitchFamily="34" charset="0"/>
                      </a:endParaRPr>
                    </a:p>
                  </a:txBody>
                  <a:tcPr marL="7620" marR="7620" marT="7620" marB="0" anchor="b"/>
                </a:tc>
                <a:tc>
                  <a:txBody>
                    <a:bodyPr/>
                    <a:lstStyle/>
                    <a:p>
                      <a:pPr algn="l" fontAlgn="b"/>
                      <a:r>
                        <a:rPr lang="en-US" sz="1200" b="1" u="none" strike="noStrike">
                          <a:effectLst/>
                          <a:highlight>
                            <a:srgbClr val="156082"/>
                          </a:highlight>
                        </a:rPr>
                        <a:t>mean</a:t>
                      </a:r>
                      <a:endParaRPr lang="en-US" sz="1200" b="1" i="0" u="none" strike="noStrike">
                        <a:solidFill>
                          <a:srgbClr val="FFFFFF"/>
                        </a:solidFill>
                        <a:effectLst/>
                        <a:highlight>
                          <a:srgbClr val="156082"/>
                        </a:highlight>
                        <a:latin typeface="Aptos Narrow" panose="020B0004020202020204" pitchFamily="34" charset="0"/>
                      </a:endParaRPr>
                    </a:p>
                  </a:txBody>
                  <a:tcPr marL="7620" marR="7620" marT="7620" marB="0" anchor="b"/>
                </a:tc>
                <a:tc>
                  <a:txBody>
                    <a:bodyPr/>
                    <a:lstStyle/>
                    <a:p>
                      <a:pPr algn="l" fontAlgn="b"/>
                      <a:r>
                        <a:rPr lang="en-US" sz="1200" b="1" u="none" strike="noStrike">
                          <a:effectLst/>
                          <a:highlight>
                            <a:srgbClr val="156082"/>
                          </a:highlight>
                        </a:rPr>
                        <a:t>count</a:t>
                      </a:r>
                      <a:endParaRPr lang="en-US" sz="1200" b="1" i="0" u="none" strike="noStrike">
                        <a:solidFill>
                          <a:srgbClr val="FFFFFF"/>
                        </a:solidFill>
                        <a:effectLst/>
                        <a:highlight>
                          <a:srgbClr val="156082"/>
                        </a:highlight>
                        <a:latin typeface="Aptos Narrow" panose="020B0004020202020204" pitchFamily="34" charset="0"/>
                      </a:endParaRPr>
                    </a:p>
                  </a:txBody>
                  <a:tcPr marL="7620" marR="7620" marT="7620" marB="0" anchor="b"/>
                </a:tc>
                <a:tc>
                  <a:txBody>
                    <a:bodyPr/>
                    <a:lstStyle/>
                    <a:p>
                      <a:pPr algn="l" fontAlgn="b"/>
                      <a:r>
                        <a:rPr lang="en-US" sz="1200" b="1" u="none" strike="noStrike" dirty="0">
                          <a:effectLst/>
                          <a:highlight>
                            <a:srgbClr val="156082"/>
                          </a:highlight>
                        </a:rPr>
                        <a:t>score</a:t>
                      </a:r>
                      <a:endParaRPr lang="en-US" sz="1200" b="1" i="0" u="none" strike="noStrike" dirty="0">
                        <a:solidFill>
                          <a:srgbClr val="FFFFFF"/>
                        </a:solidFill>
                        <a:effectLst/>
                        <a:highlight>
                          <a:srgbClr val="156082"/>
                        </a:highlight>
                        <a:latin typeface="Aptos Narrow" panose="020B0004020202020204" pitchFamily="34" charset="0"/>
                      </a:endParaRPr>
                    </a:p>
                  </a:txBody>
                  <a:tcPr marL="7620" marR="7620" marT="7620" marB="0" anchor="b"/>
                </a:tc>
                <a:extLst>
                  <a:ext uri="{0D108BD9-81ED-4DB2-BD59-A6C34878D82A}">
                    <a16:rowId xmlns:a16="http://schemas.microsoft.com/office/drawing/2014/main" val="608457461"/>
                  </a:ext>
                </a:extLst>
              </a:tr>
              <a:tr h="417728">
                <a:tc>
                  <a:txBody>
                    <a:bodyPr/>
                    <a:lstStyle/>
                    <a:p>
                      <a:pPr algn="l" fontAlgn="b"/>
                      <a:r>
                        <a:rPr lang="en-US" sz="1200" u="none" strike="noStrike">
                          <a:effectLst/>
                          <a:highlight>
                            <a:srgbClr val="C0E6F5"/>
                          </a:highlight>
                        </a:rPr>
                        <a:t>Tablet</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l" fontAlgn="b"/>
                      <a:r>
                        <a:rPr lang="en-US" sz="1200" u="none" strike="noStrike" dirty="0">
                          <a:effectLst/>
                          <a:highlight>
                            <a:srgbClr val="C0E6F5"/>
                          </a:highlight>
                        </a:rPr>
                        <a:t>TBL345</a:t>
                      </a:r>
                      <a:endParaRPr lang="en-US" sz="1200" b="0" i="0" u="none" strike="noStrike" dirty="0">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r" fontAlgn="b"/>
                      <a:r>
                        <a:rPr lang="en-US" sz="1200" u="none" strike="noStrike" dirty="0">
                          <a:effectLst/>
                          <a:highlight>
                            <a:srgbClr val="C0E6F5"/>
                          </a:highlight>
                        </a:rPr>
                        <a:t>3.032493</a:t>
                      </a:r>
                      <a:endParaRPr lang="en-US" sz="1200" b="0" i="0" u="none" strike="noStrike" dirty="0">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r" fontAlgn="b"/>
                      <a:r>
                        <a:rPr lang="en-US" sz="1200" u="none" strike="noStrike">
                          <a:effectLst/>
                          <a:highlight>
                            <a:srgbClr val="C0E6F5"/>
                          </a:highlight>
                        </a:rPr>
                        <a:t>2062</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r" fontAlgn="b"/>
                      <a:r>
                        <a:rPr lang="en-US" sz="1200" u="none" strike="noStrike">
                          <a:effectLst/>
                          <a:highlight>
                            <a:srgbClr val="C0E6F5"/>
                          </a:highlight>
                        </a:rPr>
                        <a:t>2.977625</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extLst>
                  <a:ext uri="{0D108BD9-81ED-4DB2-BD59-A6C34878D82A}">
                    <a16:rowId xmlns:a16="http://schemas.microsoft.com/office/drawing/2014/main" val="3769674995"/>
                  </a:ext>
                </a:extLst>
              </a:tr>
              <a:tr h="417728">
                <a:tc>
                  <a:txBody>
                    <a:bodyPr/>
                    <a:lstStyle/>
                    <a:p>
                      <a:pPr algn="l" fontAlgn="b"/>
                      <a:r>
                        <a:rPr lang="en-US" sz="1200" u="none" strike="noStrike" dirty="0">
                          <a:effectLst/>
                        </a:rPr>
                        <a:t>Tablet</a:t>
                      </a:r>
                      <a:endParaRPr lang="en-US" sz="12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l" fontAlgn="b"/>
                      <a:r>
                        <a:rPr lang="en-US" sz="1200" u="none" strike="noStrike">
                          <a:effectLst/>
                        </a:rPr>
                        <a:t>SKU1002</a:t>
                      </a:r>
                      <a:endParaRPr lang="en-US" sz="1200" b="0" i="0" u="none" strike="noStrike">
                        <a:solidFill>
                          <a:srgbClr val="000000"/>
                        </a:solidFill>
                        <a:effectLst/>
                        <a:latin typeface="Aptos Narrow" panose="020B0004020202020204" pitchFamily="34" charset="0"/>
                      </a:endParaRPr>
                    </a:p>
                  </a:txBody>
                  <a:tcPr marL="7620" marR="7620" marT="7620" marB="0" anchor="b"/>
                </a:tc>
                <a:tc>
                  <a:txBody>
                    <a:bodyPr/>
                    <a:lstStyle/>
                    <a:p>
                      <a:pPr algn="r" fontAlgn="b"/>
                      <a:r>
                        <a:rPr lang="en-US" sz="1200" u="none" strike="noStrike">
                          <a:effectLst/>
                        </a:rPr>
                        <a:t>3</a:t>
                      </a:r>
                      <a:endParaRPr lang="en-US" sz="1200" b="0" i="0" u="none" strike="noStrike">
                        <a:solidFill>
                          <a:srgbClr val="000000"/>
                        </a:solidFill>
                        <a:effectLst/>
                        <a:latin typeface="Aptos Narrow" panose="020B0004020202020204" pitchFamily="34" charset="0"/>
                      </a:endParaRPr>
                    </a:p>
                  </a:txBody>
                  <a:tcPr marL="7620" marR="7620" marT="7620" marB="0" anchor="b"/>
                </a:tc>
                <a:tc>
                  <a:txBody>
                    <a:bodyPr/>
                    <a:lstStyle/>
                    <a:p>
                      <a:pPr algn="r" fontAlgn="b"/>
                      <a:r>
                        <a:rPr lang="en-US" sz="1200" u="none" strike="noStrike" dirty="0">
                          <a:effectLst/>
                        </a:rPr>
                        <a:t>2042</a:t>
                      </a:r>
                      <a:endParaRPr lang="en-US" sz="1200" b="0" i="0" u="none" strike="noStrike" dirty="0">
                        <a:solidFill>
                          <a:srgbClr val="000000"/>
                        </a:solidFill>
                        <a:effectLst/>
                        <a:latin typeface="Aptos Narrow" panose="020B0004020202020204" pitchFamily="34" charset="0"/>
                      </a:endParaRPr>
                    </a:p>
                  </a:txBody>
                  <a:tcPr marL="7620" marR="7620" marT="7620" marB="0" anchor="b"/>
                </a:tc>
                <a:tc>
                  <a:txBody>
                    <a:bodyPr/>
                    <a:lstStyle/>
                    <a:p>
                      <a:pPr algn="r" fontAlgn="b"/>
                      <a:r>
                        <a:rPr lang="en-US" sz="1200" u="none" strike="noStrike" dirty="0">
                          <a:effectLst/>
                        </a:rPr>
                        <a:t>2.960961</a:t>
                      </a:r>
                      <a:endParaRPr lang="en-US" sz="1200" b="0" i="0" u="none" strike="noStrike" dirty="0">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2769761702"/>
                  </a:ext>
                </a:extLst>
              </a:tr>
              <a:tr h="417728">
                <a:tc>
                  <a:txBody>
                    <a:bodyPr/>
                    <a:lstStyle/>
                    <a:p>
                      <a:pPr algn="l" fontAlgn="b"/>
                      <a:r>
                        <a:rPr lang="en-US" sz="1200" u="none" strike="noStrike">
                          <a:effectLst/>
                          <a:highlight>
                            <a:srgbClr val="C0E6F5"/>
                          </a:highlight>
                        </a:rPr>
                        <a:t>Laptop</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l" fontAlgn="b"/>
                      <a:r>
                        <a:rPr lang="en-US" sz="1200" u="none" strike="noStrike">
                          <a:effectLst/>
                          <a:highlight>
                            <a:srgbClr val="C0E6F5"/>
                          </a:highlight>
                        </a:rPr>
                        <a:t>SKU1005</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r" fontAlgn="b"/>
                      <a:r>
                        <a:rPr lang="en-US" sz="1200" u="none" strike="noStrike">
                          <a:effectLst/>
                          <a:highlight>
                            <a:srgbClr val="C0E6F5"/>
                          </a:highlight>
                        </a:rPr>
                        <a:t>3</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r" fontAlgn="b"/>
                      <a:r>
                        <a:rPr lang="en-US" sz="1200" u="none" strike="noStrike">
                          <a:effectLst/>
                          <a:highlight>
                            <a:srgbClr val="C0E6F5"/>
                          </a:highlight>
                        </a:rPr>
                        <a:t>2011</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r" fontAlgn="b"/>
                      <a:r>
                        <a:rPr lang="en-US" sz="1200" u="none" strike="noStrike" dirty="0">
                          <a:effectLst/>
                          <a:highlight>
                            <a:srgbClr val="C0E6F5"/>
                          </a:highlight>
                        </a:rPr>
                        <a:t>2.96066</a:t>
                      </a:r>
                      <a:endParaRPr lang="en-US" sz="1200" b="0" i="0" u="none" strike="noStrike" dirty="0">
                        <a:solidFill>
                          <a:srgbClr val="000000"/>
                        </a:solidFill>
                        <a:effectLst/>
                        <a:highlight>
                          <a:srgbClr val="C0E6F5"/>
                        </a:highlight>
                        <a:latin typeface="Aptos Narrow" panose="020B0004020202020204" pitchFamily="34" charset="0"/>
                      </a:endParaRPr>
                    </a:p>
                  </a:txBody>
                  <a:tcPr marL="7620" marR="7620" marT="7620" marB="0" anchor="b"/>
                </a:tc>
                <a:extLst>
                  <a:ext uri="{0D108BD9-81ED-4DB2-BD59-A6C34878D82A}">
                    <a16:rowId xmlns:a16="http://schemas.microsoft.com/office/drawing/2014/main" val="2121537359"/>
                  </a:ext>
                </a:extLst>
              </a:tr>
              <a:tr h="417728">
                <a:tc>
                  <a:txBody>
                    <a:bodyPr/>
                    <a:lstStyle/>
                    <a:p>
                      <a:pPr algn="l" fontAlgn="b"/>
                      <a:r>
                        <a:rPr lang="en-US" sz="1200" u="none" strike="noStrike">
                          <a:effectLst/>
                        </a:rPr>
                        <a:t>Headphones</a:t>
                      </a:r>
                      <a:endParaRPr lang="en-US" sz="1200" b="0" i="0" u="none" strike="noStrike">
                        <a:solidFill>
                          <a:srgbClr val="000000"/>
                        </a:solidFill>
                        <a:effectLst/>
                        <a:latin typeface="Aptos Narrow" panose="020B0004020202020204" pitchFamily="34" charset="0"/>
                      </a:endParaRPr>
                    </a:p>
                  </a:txBody>
                  <a:tcPr marL="7620" marR="7620" marT="7620" marB="0" anchor="b"/>
                </a:tc>
                <a:tc>
                  <a:txBody>
                    <a:bodyPr/>
                    <a:lstStyle/>
                    <a:p>
                      <a:pPr algn="l" fontAlgn="b"/>
                      <a:r>
                        <a:rPr lang="en-US" sz="1200" u="none" strike="noStrike">
                          <a:effectLst/>
                        </a:rPr>
                        <a:t>HDP456</a:t>
                      </a:r>
                      <a:endParaRPr lang="en-US" sz="1200" b="0" i="0" u="none" strike="noStrike">
                        <a:solidFill>
                          <a:srgbClr val="000000"/>
                        </a:solidFill>
                        <a:effectLst/>
                        <a:latin typeface="Aptos Narrow" panose="020B0004020202020204" pitchFamily="34" charset="0"/>
                      </a:endParaRPr>
                    </a:p>
                  </a:txBody>
                  <a:tcPr marL="7620" marR="7620" marT="7620" marB="0" anchor="b"/>
                </a:tc>
                <a:tc>
                  <a:txBody>
                    <a:bodyPr/>
                    <a:lstStyle/>
                    <a:p>
                      <a:pPr algn="r" fontAlgn="b"/>
                      <a:r>
                        <a:rPr lang="en-US" sz="1200" u="none" strike="noStrike">
                          <a:effectLst/>
                        </a:rPr>
                        <a:t>2.994527</a:t>
                      </a:r>
                      <a:endParaRPr lang="en-US" sz="1200" b="0" i="0" u="none" strike="noStrike">
                        <a:solidFill>
                          <a:srgbClr val="000000"/>
                        </a:solidFill>
                        <a:effectLst/>
                        <a:latin typeface="Aptos Narrow" panose="020B0004020202020204" pitchFamily="34" charset="0"/>
                      </a:endParaRPr>
                    </a:p>
                  </a:txBody>
                  <a:tcPr marL="7620" marR="7620" marT="7620" marB="0" anchor="b"/>
                </a:tc>
                <a:tc>
                  <a:txBody>
                    <a:bodyPr/>
                    <a:lstStyle/>
                    <a:p>
                      <a:pPr algn="r" fontAlgn="b"/>
                      <a:r>
                        <a:rPr lang="en-US" sz="1200" u="none" strike="noStrike">
                          <a:effectLst/>
                        </a:rPr>
                        <a:t>2010</a:t>
                      </a:r>
                      <a:endParaRPr lang="en-US" sz="1200" b="0" i="0" u="none" strike="noStrike">
                        <a:solidFill>
                          <a:srgbClr val="000000"/>
                        </a:solidFill>
                        <a:effectLst/>
                        <a:latin typeface="Aptos Narrow" panose="020B0004020202020204" pitchFamily="34" charset="0"/>
                      </a:endParaRPr>
                    </a:p>
                  </a:txBody>
                  <a:tcPr marL="7620" marR="7620" marT="7620" marB="0" anchor="b"/>
                </a:tc>
                <a:tc>
                  <a:txBody>
                    <a:bodyPr/>
                    <a:lstStyle/>
                    <a:p>
                      <a:pPr algn="r" fontAlgn="b"/>
                      <a:r>
                        <a:rPr lang="en-US" sz="1200" u="none" strike="noStrike" dirty="0">
                          <a:effectLst/>
                        </a:rPr>
                        <a:t>2.95791</a:t>
                      </a:r>
                      <a:endParaRPr lang="en-US" sz="1200" b="0" i="0" u="none" strike="noStrike" dirty="0">
                        <a:solidFill>
                          <a:srgbClr val="000000"/>
                        </a:solidFill>
                        <a:effectLst/>
                        <a:latin typeface="Aptos Narrow" panose="020B0004020202020204" pitchFamily="34" charset="0"/>
                      </a:endParaRPr>
                    </a:p>
                  </a:txBody>
                  <a:tcPr marL="7620" marR="7620" marT="7620" marB="0" anchor="b"/>
                </a:tc>
                <a:extLst>
                  <a:ext uri="{0D108BD9-81ED-4DB2-BD59-A6C34878D82A}">
                    <a16:rowId xmlns:a16="http://schemas.microsoft.com/office/drawing/2014/main" val="607079483"/>
                  </a:ext>
                </a:extLst>
              </a:tr>
              <a:tr h="417728">
                <a:tc>
                  <a:txBody>
                    <a:bodyPr/>
                    <a:lstStyle/>
                    <a:p>
                      <a:pPr algn="l" fontAlgn="b"/>
                      <a:r>
                        <a:rPr lang="en-US" sz="1200" u="none" strike="noStrike">
                          <a:effectLst/>
                          <a:highlight>
                            <a:srgbClr val="C0E6F5"/>
                          </a:highlight>
                        </a:rPr>
                        <a:t>Smartphone</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l" fontAlgn="b"/>
                      <a:r>
                        <a:rPr lang="en-US" sz="1200" u="none" strike="noStrike">
                          <a:effectLst/>
                          <a:highlight>
                            <a:srgbClr val="C0E6F5"/>
                          </a:highlight>
                        </a:rPr>
                        <a:t>SKU1004</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r" fontAlgn="b"/>
                      <a:r>
                        <a:rPr lang="en-US" sz="1200" u="none" strike="noStrike">
                          <a:effectLst/>
                          <a:highlight>
                            <a:srgbClr val="C0E6F5"/>
                          </a:highlight>
                        </a:rPr>
                        <a:t>2.001487</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r" fontAlgn="b"/>
                      <a:r>
                        <a:rPr lang="en-US" sz="1200" u="none" strike="noStrike">
                          <a:effectLst/>
                          <a:highlight>
                            <a:srgbClr val="C0E6F5"/>
                          </a:highlight>
                        </a:rPr>
                        <a:t>2018</a:t>
                      </a:r>
                      <a:endParaRPr lang="en-US" sz="1200" b="0" i="0" u="none" strike="noStrike">
                        <a:solidFill>
                          <a:srgbClr val="000000"/>
                        </a:solidFill>
                        <a:effectLst/>
                        <a:highlight>
                          <a:srgbClr val="C0E6F5"/>
                        </a:highlight>
                        <a:latin typeface="Aptos Narrow" panose="020B0004020202020204" pitchFamily="34" charset="0"/>
                      </a:endParaRPr>
                    </a:p>
                  </a:txBody>
                  <a:tcPr marL="7620" marR="7620" marT="7620" marB="0" anchor="b"/>
                </a:tc>
                <a:tc>
                  <a:txBody>
                    <a:bodyPr/>
                    <a:lstStyle/>
                    <a:p>
                      <a:pPr algn="r" fontAlgn="b"/>
                      <a:r>
                        <a:rPr lang="en-US" sz="1200" u="none" strike="noStrike" dirty="0">
                          <a:effectLst/>
                          <a:highlight>
                            <a:srgbClr val="C0E6F5"/>
                          </a:highlight>
                        </a:rPr>
                        <a:t>2.459908</a:t>
                      </a:r>
                      <a:endParaRPr lang="en-US" sz="1200" b="0" i="0" u="none" strike="noStrike" dirty="0">
                        <a:solidFill>
                          <a:srgbClr val="000000"/>
                        </a:solidFill>
                        <a:effectLst/>
                        <a:highlight>
                          <a:srgbClr val="C0E6F5"/>
                        </a:highlight>
                        <a:latin typeface="Aptos Narrow" panose="020B0004020202020204" pitchFamily="34" charset="0"/>
                      </a:endParaRPr>
                    </a:p>
                  </a:txBody>
                  <a:tcPr marL="7620" marR="7620" marT="7620" marB="0" anchor="b"/>
                </a:tc>
                <a:extLst>
                  <a:ext uri="{0D108BD9-81ED-4DB2-BD59-A6C34878D82A}">
                    <a16:rowId xmlns:a16="http://schemas.microsoft.com/office/drawing/2014/main" val="3693936931"/>
                  </a:ext>
                </a:extLst>
              </a:tr>
            </a:tbl>
          </a:graphicData>
        </a:graphic>
      </p:graphicFrame>
    </p:spTree>
    <p:extLst>
      <p:ext uri="{BB962C8B-B14F-4D97-AF65-F5344CB8AC3E}">
        <p14:creationId xmlns:p14="http://schemas.microsoft.com/office/powerpoint/2010/main" val="514731813"/>
      </p:ext>
    </p:extLst>
  </p:cSld>
  <p:clrMapOvr>
    <a:masterClrMapping/>
  </p:clrMapOvr>
  <p:transition spd="slow">
    <p:split orient="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pPr marL="457200" lvl="1" algn="ctr"/>
            <a:r>
              <a:rPr lang="en-US" sz="3200" kern="1200" cap="all" spc="300" dirty="0">
                <a:solidFill>
                  <a:schemeClr val="tx1"/>
                </a:solidFill>
                <a:latin typeface="+mj-lt"/>
                <a:ea typeface="+mj-ea"/>
                <a:cs typeface="+mj-cs"/>
              </a:rPr>
              <a:t>Top Rated Product Analysis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838200" y="2030500"/>
            <a:ext cx="10144432" cy="2249498"/>
          </a:xfrm>
          <a:noFill/>
        </p:spPr>
        <p:txBody>
          <a:bodyPr>
            <a:noAutofit/>
          </a:bodyPr>
          <a:lstStyle/>
          <a:p>
            <a:pPr marL="342900" indent="-342900">
              <a:buFont typeface="+mj-lt"/>
              <a:buAutoNum type="arabicPeriod"/>
            </a:pPr>
            <a:r>
              <a:rPr lang="en-US" sz="2000" dirty="0"/>
              <a:t>Group Products: We grouped ['Product Type', 'SKU'] by ['Rating'] to calculate the mean and average rating for each product.</a:t>
            </a:r>
          </a:p>
          <a:p>
            <a:pPr marL="800100" lvl="2" indent="-342900"/>
            <a:r>
              <a:rPr lang="en-US" sz="2000" dirty="0"/>
              <a:t>Result: The average rating across all products is 2.921.</a:t>
            </a:r>
          </a:p>
          <a:p>
            <a:pPr marL="342900" indent="-342900">
              <a:buFont typeface="+mj-lt"/>
              <a:buAutoNum type="arabicPeriod"/>
            </a:pPr>
            <a:r>
              <a:rPr lang="en-US" sz="2000" dirty="0"/>
              <a:t>Calculate Minimum Votes (m): We used the 65% quantile to determine the minimum number of votes required for a product to qualify for the top-rated list. The value of m was calculated as 2005.4 votes.</a:t>
            </a:r>
          </a:p>
          <a:p>
            <a:pPr marL="342900" indent="-342900">
              <a:buFont typeface="+mj-lt"/>
              <a:buAutoNum type="arabicPeriod"/>
            </a:pPr>
            <a:r>
              <a:rPr lang="en-US" sz="2000" dirty="0"/>
              <a:t>Identify Qualified Products: We filtered products that received more votes than the minimum quantile threshold (m). These products are the ones qualified for the top-rated list.</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3911539246"/>
      </p:ext>
    </p:extLst>
  </p:cSld>
  <p:clrMapOvr>
    <a:masterClrMapping/>
  </p:clrMapOvr>
  <p:transition spd="slow">
    <p:split orient="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p:spPr>
        <p:txBody>
          <a:bodyPr anchor="ctr">
            <a:normAutofit/>
          </a:bodyPr>
          <a:lstStyle/>
          <a:p>
            <a:pPr marL="114300" lvl="1" algn="ctr"/>
            <a:r>
              <a:rPr lang="en-US" sz="3200" kern="1200" cap="all" spc="300">
                <a:solidFill>
                  <a:schemeClr val="tx1"/>
                </a:solidFill>
              </a:rPr>
              <a:t>the impact of loyalty programs on spending and add-on purchases.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5"/>
          </p:nvPr>
        </p:nvSpPr>
        <p:spPr>
          <a:xfrm>
            <a:off x="838200" y="1790329"/>
            <a:ext cx="5134335" cy="4113054"/>
          </a:xfrm>
        </p:spPr>
        <p:txBody>
          <a:bodyPr>
            <a:normAutofit/>
          </a:bodyPr>
          <a:lstStyle/>
          <a:p>
            <a:r>
              <a:rPr lang="en-US" b="1"/>
              <a:t>Overview:</a:t>
            </a:r>
          </a:p>
          <a:p>
            <a:r>
              <a:rPr lang="en-US"/>
              <a:t>Loyalty programs have become an integral strategy for businesses to encourage repeat purchases and increase customer spending. In our analysis, we examined the influence of loyalty programs on both overall spending and the frequency of add-on purchases.</a:t>
            </a:r>
          </a:p>
          <a:p>
            <a:endParaRPr lang="en-US"/>
          </a:p>
        </p:txBody>
      </p:sp>
      <p:pic>
        <p:nvPicPr>
          <p:cNvPr id="7" name="Picture 6">
            <a:extLst>
              <a:ext uri="{FF2B5EF4-FFF2-40B4-BE49-F238E27FC236}">
                <a16:creationId xmlns:a16="http://schemas.microsoft.com/office/drawing/2014/main" id="{B1E12E31-C7BB-CB7D-E165-C8E5251BF5DB}"/>
              </a:ext>
            </a:extLst>
          </p:cNvPr>
          <p:cNvPicPr>
            <a:picLocks noChangeAspect="1"/>
          </p:cNvPicPr>
          <p:nvPr/>
        </p:nvPicPr>
        <p:blipFill>
          <a:blip r:embed="rId3"/>
          <a:stretch>
            <a:fillRect/>
          </a:stretch>
        </p:blipFill>
        <p:spPr>
          <a:xfrm>
            <a:off x="6096000" y="2287879"/>
            <a:ext cx="5966646" cy="2282242"/>
          </a:xfrm>
          <a:prstGeom prst="rect">
            <a:avLst/>
          </a:prstGeom>
          <a:noFill/>
        </p:spPr>
      </p:pic>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2042149438"/>
      </p:ext>
    </p:extLst>
  </p:cSld>
  <p:clrMapOvr>
    <a:masterClrMapping/>
  </p:clrMapOvr>
  <p:transition spd="slow">
    <p:split orient="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pPr marL="114300" lvl="1" algn="ctr"/>
            <a:r>
              <a:rPr lang="en-US" sz="3200" kern="1200" cap="all" spc="300" dirty="0">
                <a:solidFill>
                  <a:schemeClr val="tx1"/>
                </a:solidFill>
                <a:latin typeface="+mj-lt"/>
                <a:ea typeface="+mj-ea"/>
                <a:cs typeface="+mj-cs"/>
              </a:rPr>
              <a:t>the impact of loyalty programs on spending and add-on purchases.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838200" y="1551669"/>
            <a:ext cx="10144432" cy="5107719"/>
          </a:xfrm>
          <a:noFill/>
        </p:spPr>
        <p:txBody>
          <a:bodyPr>
            <a:noAutofit/>
          </a:bodyPr>
          <a:lstStyle/>
          <a:p>
            <a:r>
              <a:rPr lang="en-US" b="1" dirty="0"/>
              <a:t>Key Insights:</a:t>
            </a:r>
          </a:p>
          <a:p>
            <a:pPr>
              <a:buFont typeface="Arial" panose="020B0604020202020204" pitchFamily="34" charset="0"/>
              <a:buChar char="•"/>
            </a:pPr>
            <a:r>
              <a:rPr lang="en-US" b="1" dirty="0"/>
              <a:t>Increased Spending</a:t>
            </a:r>
            <a:r>
              <a:rPr lang="en-US" dirty="0"/>
              <a:t>:</a:t>
            </a:r>
          </a:p>
          <a:p>
            <a:pPr marL="742950" lvl="1" indent="-285750">
              <a:buFont typeface="Arial" panose="020B0604020202020204" pitchFamily="34" charset="0"/>
              <a:buChar char="•"/>
            </a:pPr>
            <a:r>
              <a:rPr lang="en-US" dirty="0"/>
              <a:t>Customers enrolled in loyalty programs exhibited a higher average spend per purchase.</a:t>
            </a:r>
          </a:p>
          <a:p>
            <a:pPr marL="742950" lvl="1" indent="-285750">
              <a:buFont typeface="Arial" panose="020B0604020202020204" pitchFamily="34" charset="0"/>
              <a:buChar char="•"/>
            </a:pPr>
            <a:r>
              <a:rPr lang="en-US" dirty="0"/>
              <a:t>Loyalty members contributed to approximately 40% more in total sales compared to non-loyalty members.</a:t>
            </a:r>
          </a:p>
          <a:p>
            <a:pPr>
              <a:buFont typeface="Arial" panose="020B0604020202020204" pitchFamily="34" charset="0"/>
              <a:buChar char="•"/>
            </a:pPr>
            <a:r>
              <a:rPr lang="en-US" b="1" dirty="0"/>
              <a:t>Frequency of Add-On Purchases</a:t>
            </a:r>
            <a:r>
              <a:rPr lang="en-US" dirty="0"/>
              <a:t>:</a:t>
            </a:r>
          </a:p>
          <a:p>
            <a:pPr marL="742950" lvl="1" indent="-285750">
              <a:buFont typeface="Arial" panose="020B0604020202020204" pitchFamily="34" charset="0"/>
              <a:buChar char="•"/>
            </a:pPr>
            <a:r>
              <a:rPr lang="en-US" dirty="0"/>
              <a:t>Add-on purchases (such as warranties, accessories, or additional services) were more frequent among loyalty members.</a:t>
            </a:r>
          </a:p>
          <a:p>
            <a:pPr marL="742950" lvl="1" indent="-285750">
              <a:buFont typeface="Arial" panose="020B0604020202020204" pitchFamily="34" charset="0"/>
              <a:buChar char="•"/>
            </a:pPr>
            <a:r>
              <a:rPr lang="en-US" dirty="0"/>
              <a:t>Loyalty program participants made add-on purchases 25% more often than non-members.</a:t>
            </a:r>
          </a:p>
          <a:p>
            <a:pPr>
              <a:buFont typeface="Arial" panose="020B0604020202020204" pitchFamily="34" charset="0"/>
              <a:buChar char="•"/>
            </a:pPr>
            <a:r>
              <a:rPr lang="en-US" b="1" dirty="0"/>
              <a:t>Customer Retention</a:t>
            </a:r>
            <a:r>
              <a:rPr lang="en-US" dirty="0"/>
              <a:t>:</a:t>
            </a:r>
          </a:p>
          <a:p>
            <a:pPr marL="742950" lvl="1" indent="-285750">
              <a:buFont typeface="Arial" panose="020B0604020202020204" pitchFamily="34" charset="0"/>
              <a:buChar char="•"/>
            </a:pPr>
            <a:r>
              <a:rPr lang="en-US" dirty="0"/>
              <a:t>Loyalty programs helped retain high-value customers, with repeat purchases being significantly more common among loyalty members.</a:t>
            </a:r>
          </a:p>
          <a:p>
            <a:endParaRPr lang="en-US" sz="2000" dirty="0"/>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Tree>
    <p:extLst>
      <p:ext uri="{BB962C8B-B14F-4D97-AF65-F5344CB8AC3E}">
        <p14:creationId xmlns:p14="http://schemas.microsoft.com/office/powerpoint/2010/main" val="1304678869"/>
      </p:ext>
    </p:extLst>
  </p:cSld>
  <p:clrMapOvr>
    <a:masterClrMapping/>
  </p:clrMapOvr>
  <p:transition spd="slow">
    <p:split orient="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p:spPr>
        <p:txBody>
          <a:bodyPr anchor="ctr">
            <a:normAutofit/>
          </a:bodyPr>
          <a:lstStyle/>
          <a:p>
            <a:pPr marL="114300" lvl="1" algn="ctr" rtl="0"/>
            <a:r>
              <a:rPr lang="en-US" sz="3200" kern="1200" cap="all" spc="300" dirty="0">
                <a:solidFill>
                  <a:schemeClr val="tx1"/>
                </a:solidFill>
                <a:latin typeface="+mj-lt"/>
                <a:ea typeface="+mj-ea"/>
                <a:cs typeface="+mj-cs"/>
              </a:rPr>
              <a:t>Understanding Purchasing Trends by Shipping Type and Purchase Dates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5"/>
          </p:nvPr>
        </p:nvSpPr>
        <p:spPr>
          <a:xfrm>
            <a:off x="838200" y="1790329"/>
            <a:ext cx="5134335" cy="4113054"/>
          </a:xfrm>
        </p:spPr>
        <p:txBody>
          <a:bodyPr>
            <a:normAutofit/>
          </a:bodyPr>
          <a:lstStyle/>
          <a:p>
            <a:r>
              <a:rPr lang="en-US" b="1" dirty="0"/>
              <a:t>Overview:</a:t>
            </a:r>
          </a:p>
          <a:p>
            <a:r>
              <a:rPr lang="en-US" dirty="0"/>
              <a:t>Analyzing purchasing trends based on shipping methods and purchase dates provides valuable insights into customer preferences and logistical efficiencies. Our analysis revealed patterns that help optimize shipping operations and forecast peak sales periods.</a:t>
            </a:r>
          </a:p>
          <a:p>
            <a:endParaRPr lang="en-US" dirty="0"/>
          </a:p>
        </p:txBody>
      </p:sp>
      <p:pic>
        <p:nvPicPr>
          <p:cNvPr id="13" name="Picture 12" descr="A graph showing different colored bars&#10;&#10;Description automatically generated with medium confidence">
            <a:extLst>
              <a:ext uri="{FF2B5EF4-FFF2-40B4-BE49-F238E27FC236}">
                <a16:creationId xmlns:a16="http://schemas.microsoft.com/office/drawing/2014/main" id="{008DDAE7-9A09-932E-E605-1A85DABF9EFF}"/>
              </a:ext>
            </a:extLst>
          </p:cNvPr>
          <p:cNvPicPr>
            <a:picLocks noChangeAspect="1"/>
          </p:cNvPicPr>
          <p:nvPr/>
        </p:nvPicPr>
        <p:blipFill rotWithShape="1">
          <a:blip r:embed="rId3">
            <a:extLst>
              <a:ext uri="{28A0092B-C50C-407E-A947-70E740481C1C}">
                <a14:useLocalDpi xmlns:a14="http://schemas.microsoft.com/office/drawing/2010/main" val="0"/>
              </a:ext>
            </a:extLst>
          </a:blip>
          <a:srcRect l="3761" t="5078" b="4253"/>
          <a:stretch/>
        </p:blipFill>
        <p:spPr>
          <a:xfrm>
            <a:off x="6219467" y="2080337"/>
            <a:ext cx="5699705" cy="3020555"/>
          </a:xfrm>
          <a:prstGeom prst="rect">
            <a:avLst/>
          </a:prstGeom>
          <a:noFill/>
        </p:spPr>
      </p:pic>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Content Placeholder 3">
            <a:extLst>
              <a:ext uri="{FF2B5EF4-FFF2-40B4-BE49-F238E27FC236}">
                <a16:creationId xmlns:a16="http://schemas.microsoft.com/office/drawing/2014/main" id="{7CF20D77-D689-327F-B6C2-60A3CA36E51D}"/>
              </a:ext>
            </a:extLst>
          </p:cNvPr>
          <p:cNvSpPr txBox="1">
            <a:spLocks/>
          </p:cNvSpPr>
          <p:nvPr/>
        </p:nvSpPr>
        <p:spPr>
          <a:xfrm>
            <a:off x="6511412" y="2166774"/>
            <a:ext cx="5212079" cy="413718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659790278"/>
      </p:ext>
    </p:extLst>
  </p:cSld>
  <p:clrMapOvr>
    <a:masterClrMapping/>
  </p:clrMapOvr>
  <p:transition spd="slow">
    <p:split orient="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563"/>
          </a:xfrm>
        </p:spPr>
        <p:txBody>
          <a:bodyPr anchor="ctr">
            <a:normAutofit/>
          </a:bodyPr>
          <a:lstStyle/>
          <a:p>
            <a:pPr marL="114300" lvl="1" algn="ctr"/>
            <a:r>
              <a:rPr lang="en-US" sz="3200" kern="1200" cap="all" spc="300">
                <a:solidFill>
                  <a:schemeClr val="tx1"/>
                </a:solidFill>
              </a:rPr>
              <a:t>Product Types Generating the Most Revenue and the Role of Add-Ons</a:t>
            </a:r>
          </a:p>
        </p:txBody>
      </p:sp>
      <p:sp>
        <p:nvSpPr>
          <p:cNvPr id="6" name="Rectangle 2">
            <a:extLst>
              <a:ext uri="{FF2B5EF4-FFF2-40B4-BE49-F238E27FC236}">
                <a16:creationId xmlns:a16="http://schemas.microsoft.com/office/drawing/2014/main" id="{07D05C56-D6CC-468F-FC03-898E1B386214}"/>
              </a:ext>
            </a:extLst>
          </p:cNvPr>
          <p:cNvSpPr>
            <a:spLocks noGrp="1" noChangeArrowheads="1"/>
          </p:cNvSpPr>
          <p:nvPr>
            <p:ph sz="quarter" idx="15"/>
          </p:nvPr>
        </p:nvSpPr>
        <p:spPr bwMode="auto">
          <a:xfrm>
            <a:off x="838200" y="1790329"/>
            <a:ext cx="5134335" cy="4113054"/>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0" marR="0" lvl="0" indent="0" defTabSz="914400" rtl="0" eaLnBrk="0" fontAlgn="base" latinLnBrk="0" hangingPunct="0">
              <a:lnSpc>
                <a:spcPct val="140000"/>
              </a:lnSpc>
              <a:spcBef>
                <a:spcPct val="0"/>
              </a:spcBef>
              <a:spcAft>
                <a:spcPts val="600"/>
              </a:spcAft>
              <a:buClrTx/>
              <a:buSzTx/>
              <a:buFontTx/>
              <a:buChar char="•"/>
              <a:tabLst/>
            </a:pPr>
            <a:r>
              <a:rPr kumimoji="0" lang="en-US" altLang="en-US" sz="1400" b="1" i="0" u="none" strike="noStrike" cap="none" normalizeH="0" baseline="0">
                <a:ln>
                  <a:noFill/>
                </a:ln>
                <a:effectLst/>
              </a:rPr>
              <a:t>Top Revenue-Generating Product Types</a:t>
            </a:r>
            <a:r>
              <a:rPr kumimoji="0" lang="en-US" altLang="en-US" sz="1400" b="0" i="0" u="none" strike="noStrike" cap="none" normalizeH="0" baseline="0">
                <a:ln>
                  <a:noFill/>
                </a:ln>
                <a:effectLst/>
              </a:rPr>
              <a:t>:</a:t>
            </a:r>
          </a:p>
          <a:p>
            <a:pPr marL="0" marR="0" lvl="0" indent="0" defTabSz="914400" rtl="0" eaLnBrk="0" fontAlgn="base" latinLnBrk="0" hangingPunct="0">
              <a:lnSpc>
                <a:spcPct val="140000"/>
              </a:lnSpc>
              <a:spcBef>
                <a:spcPct val="0"/>
              </a:spcBef>
              <a:spcAft>
                <a:spcPts val="600"/>
              </a:spcAft>
              <a:buClrTx/>
              <a:buSzTx/>
              <a:buFontTx/>
              <a:buChar char="•"/>
              <a:tabLst/>
            </a:pPr>
            <a:r>
              <a:rPr kumimoji="0" lang="en-US" altLang="en-US" sz="1400" b="0" i="0" u="none" strike="noStrike" cap="none" normalizeH="0" baseline="0">
                <a:ln>
                  <a:noFill/>
                </a:ln>
                <a:effectLst/>
              </a:rPr>
              <a:t>Tablets lead the revenue, contributing around 40% of total sales.</a:t>
            </a:r>
          </a:p>
          <a:p>
            <a:pPr marL="0" marR="0" lvl="0" indent="0" defTabSz="914400" rtl="0" eaLnBrk="0" fontAlgn="base" latinLnBrk="0" hangingPunct="0">
              <a:lnSpc>
                <a:spcPct val="140000"/>
              </a:lnSpc>
              <a:spcBef>
                <a:spcPct val="0"/>
              </a:spcBef>
              <a:spcAft>
                <a:spcPts val="600"/>
              </a:spcAft>
              <a:buClrTx/>
              <a:buSzTx/>
              <a:buFontTx/>
              <a:buChar char="•"/>
              <a:tabLst/>
            </a:pPr>
            <a:r>
              <a:rPr kumimoji="0" lang="en-US" altLang="en-US" sz="1400" b="0" i="0" u="none" strike="noStrike" cap="none" normalizeH="0" baseline="0">
                <a:ln>
                  <a:noFill/>
                </a:ln>
                <a:effectLst/>
              </a:rPr>
              <a:t>Smartphones and laptops follow closely, each making up a significant share of sales.</a:t>
            </a:r>
          </a:p>
          <a:p>
            <a:pPr marL="0" marR="0" lvl="0" indent="0" defTabSz="914400" rtl="0" eaLnBrk="0" fontAlgn="base" latinLnBrk="0" hangingPunct="0">
              <a:lnSpc>
                <a:spcPct val="140000"/>
              </a:lnSpc>
              <a:spcBef>
                <a:spcPct val="0"/>
              </a:spcBef>
              <a:spcAft>
                <a:spcPts val="600"/>
              </a:spcAft>
              <a:buClrTx/>
              <a:buSzTx/>
              <a:tabLst/>
            </a:pPr>
            <a:endParaRPr kumimoji="0" lang="en-US" altLang="en-US" sz="1400" b="0" i="0" u="none" strike="noStrike" cap="none" normalizeH="0" baseline="0">
              <a:ln>
                <a:noFill/>
              </a:ln>
              <a:effectLst/>
            </a:endParaRPr>
          </a:p>
          <a:p>
            <a:pPr marL="0" marR="0" lvl="0" indent="0" defTabSz="914400" rtl="0" eaLnBrk="0" fontAlgn="base" latinLnBrk="0" hangingPunct="0">
              <a:lnSpc>
                <a:spcPct val="140000"/>
              </a:lnSpc>
              <a:spcBef>
                <a:spcPct val="0"/>
              </a:spcBef>
              <a:spcAft>
                <a:spcPts val="600"/>
              </a:spcAft>
              <a:buClrTx/>
              <a:buSzTx/>
              <a:buFontTx/>
              <a:buChar char="•"/>
              <a:tabLst/>
            </a:pPr>
            <a:r>
              <a:rPr kumimoji="0" lang="en-US" altLang="en-US" sz="1400" b="1" i="0" u="none" strike="noStrike" cap="none" normalizeH="0" baseline="0">
                <a:ln>
                  <a:noFill/>
                </a:ln>
                <a:effectLst/>
              </a:rPr>
              <a:t>Impact of Add-Ons</a:t>
            </a:r>
            <a:r>
              <a:rPr kumimoji="0" lang="en-US" altLang="en-US" sz="1400" b="0" i="0" u="none" strike="noStrike" cap="none" normalizeH="0" baseline="0">
                <a:ln>
                  <a:noFill/>
                </a:ln>
                <a:effectLst/>
              </a:rPr>
              <a:t>:</a:t>
            </a:r>
          </a:p>
          <a:p>
            <a:pPr marL="0" marR="0" lvl="0" indent="0" defTabSz="914400" rtl="0" eaLnBrk="0" fontAlgn="base" latinLnBrk="0" hangingPunct="0">
              <a:lnSpc>
                <a:spcPct val="140000"/>
              </a:lnSpc>
              <a:spcBef>
                <a:spcPct val="0"/>
              </a:spcBef>
              <a:spcAft>
                <a:spcPts val="600"/>
              </a:spcAft>
              <a:buClrTx/>
              <a:buSzTx/>
              <a:buFontTx/>
              <a:buChar char="•"/>
              <a:tabLst/>
            </a:pPr>
            <a:r>
              <a:rPr kumimoji="0" lang="en-US" altLang="en-US" sz="1400" b="0" i="0" u="none" strike="noStrike" cap="none" normalizeH="0" baseline="0">
                <a:ln>
                  <a:noFill/>
                </a:ln>
                <a:effectLst/>
              </a:rPr>
              <a:t>Add-ons like headphones and device accessories increase overall sales by an average of 15%.</a:t>
            </a:r>
          </a:p>
          <a:p>
            <a:pPr marL="0" marR="0" lvl="0" indent="0" defTabSz="914400" rtl="0" eaLnBrk="0" fontAlgn="base" latinLnBrk="0" hangingPunct="0">
              <a:lnSpc>
                <a:spcPct val="140000"/>
              </a:lnSpc>
              <a:spcBef>
                <a:spcPct val="0"/>
              </a:spcBef>
              <a:spcAft>
                <a:spcPts val="600"/>
              </a:spcAft>
              <a:buClrTx/>
              <a:buSzTx/>
              <a:buFontTx/>
              <a:buChar char="•"/>
              <a:tabLst/>
            </a:pPr>
            <a:r>
              <a:rPr kumimoji="0" lang="en-US" altLang="en-US" sz="1400" b="0" i="0" u="none" strike="noStrike" cap="none" normalizeH="0" baseline="0">
                <a:ln>
                  <a:noFill/>
                </a:ln>
                <a:effectLst/>
              </a:rPr>
              <a:t>Customers purchasing higher-end products, such as laptops and tablets, are more likely to buy add-ons, boosting average transaction value.</a:t>
            </a:r>
          </a:p>
          <a:p>
            <a:pPr marL="0" marR="0" lvl="0" indent="0" defTabSz="914400" rtl="0" eaLnBrk="0" fontAlgn="base" latinLnBrk="0" hangingPunct="0">
              <a:lnSpc>
                <a:spcPct val="140000"/>
              </a:lnSpc>
              <a:spcBef>
                <a:spcPct val="0"/>
              </a:spcBef>
              <a:spcAft>
                <a:spcPts val="600"/>
              </a:spcAft>
              <a:buClrTx/>
              <a:buSzTx/>
              <a:buFontTx/>
              <a:buNone/>
              <a:tabLst/>
            </a:pPr>
            <a:endParaRPr kumimoji="0" lang="en-US" altLang="en-US" sz="1400" b="0" i="0" u="none" strike="noStrike" cap="none" normalizeH="0" baseline="0">
              <a:ln>
                <a:noFill/>
              </a:ln>
              <a:effectLst/>
            </a:endParaRP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Content Placeholder 3">
            <a:extLst>
              <a:ext uri="{FF2B5EF4-FFF2-40B4-BE49-F238E27FC236}">
                <a16:creationId xmlns:a16="http://schemas.microsoft.com/office/drawing/2014/main" id="{7CF20D77-D689-327F-B6C2-60A3CA36E51D}"/>
              </a:ext>
            </a:extLst>
          </p:cNvPr>
          <p:cNvSpPr txBox="1">
            <a:spLocks/>
          </p:cNvSpPr>
          <p:nvPr/>
        </p:nvSpPr>
        <p:spPr>
          <a:xfrm>
            <a:off x="6511412" y="2166774"/>
            <a:ext cx="5212079" cy="413718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graphicFrame>
        <p:nvGraphicFramePr>
          <p:cNvPr id="15" name="Chart 14">
            <a:extLst>
              <a:ext uri="{FF2B5EF4-FFF2-40B4-BE49-F238E27FC236}">
                <a16:creationId xmlns:a16="http://schemas.microsoft.com/office/drawing/2014/main" id="{B7E870DC-3FB0-7847-6E7F-F45E076DE2AE}"/>
              </a:ext>
            </a:extLst>
          </p:cNvPr>
          <p:cNvGraphicFramePr/>
          <p:nvPr>
            <p:extLst>
              <p:ext uri="{D42A27DB-BD31-4B8C-83A1-F6EECF244321}">
                <p14:modId xmlns:p14="http://schemas.microsoft.com/office/powerpoint/2010/main" val="2870862679"/>
              </p:ext>
            </p:extLst>
          </p:nvPr>
        </p:nvGraphicFramePr>
        <p:xfrm>
          <a:off x="6219464" y="1790329"/>
          <a:ext cx="5134335" cy="411305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752538335"/>
      </p:ext>
    </p:extLst>
  </p:cSld>
  <p:clrMapOvr>
    <a:masterClrMapping/>
  </p:clrMapOvr>
  <p:transition spd="slow">
    <p:split orient="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838201" y="448056"/>
            <a:ext cx="6172200" cy="1581912"/>
          </a:xfrm>
          <a:noFill/>
        </p:spPr>
        <p:txBody>
          <a:bodyPr anchor="b"/>
          <a:lstStyle/>
          <a:p>
            <a:r>
              <a:rPr lang="en-US" dirty="0"/>
              <a:t>Conclusion &amp; Recommendations</a:t>
            </a:r>
          </a:p>
        </p:txBody>
      </p:sp>
      <p:pic>
        <p:nvPicPr>
          <p:cNvPr id="15" name="Picture Placeholder 5" descr="A person looking at blueprints on a brick wall">
            <a:extLst>
              <a:ext uri="{FF2B5EF4-FFF2-40B4-BE49-F238E27FC236}">
                <a16:creationId xmlns:a16="http://schemas.microsoft.com/office/drawing/2014/main" id="{BBD84AA8-495D-1210-1B06-DA73C5BCF36A}"/>
              </a:ext>
            </a:extLst>
          </p:cNvPr>
          <p:cNvPicPr>
            <a:picLocks noGrp="1" noChangeAspect="1"/>
          </p:cNvPicPr>
          <p:nvPr>
            <p:ph type="pic" sz="quarter" idx="10"/>
          </p:nvPr>
        </p:nvPicPr>
        <p:blipFill rotWithShape="1">
          <a:blip r:embed="rId3">
            <a:extLst>
              <a:ext uri="{BEBA8EAE-BF5A-486C-A8C5-ECC9F3942E4B}">
                <a14:imgProps xmlns:a14="http://schemas.microsoft.com/office/drawing/2010/main">
                  <a14:imgLayer r:embed="rId4">
                    <a14:imgEffect>
                      <a14:saturation sat="0"/>
                    </a14:imgEffect>
                  </a14:imgLayer>
                </a14:imgProps>
              </a:ext>
            </a:extLst>
          </a:blip>
          <a:srcRect l="27157" r="27157"/>
          <a:stretch/>
        </p:blipFill>
        <p:spPr>
          <a:xfrm>
            <a:off x="7500938" y="-22225"/>
            <a:ext cx="4714875" cy="6880225"/>
          </a:xfrm>
        </p:spPr>
      </p:pic>
      <p:sp>
        <p:nvSpPr>
          <p:cNvPr id="5" name="Rectangle 2">
            <a:extLst>
              <a:ext uri="{FF2B5EF4-FFF2-40B4-BE49-F238E27FC236}">
                <a16:creationId xmlns:a16="http://schemas.microsoft.com/office/drawing/2014/main" id="{777E401B-4C56-C51C-61A4-8DF29EBC35A6}"/>
              </a:ext>
            </a:extLst>
          </p:cNvPr>
          <p:cNvSpPr>
            <a:spLocks noGrp="1" noChangeArrowheads="1"/>
          </p:cNvSpPr>
          <p:nvPr>
            <p:ph sz="quarter" idx="14"/>
          </p:nvPr>
        </p:nvSpPr>
        <p:spPr bwMode="auto">
          <a:xfrm>
            <a:off x="838201" y="2295962"/>
            <a:ext cx="5395452"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Key Insights</a:t>
            </a:r>
            <a:r>
              <a:rPr kumimoji="0" lang="en-US" altLang="en-US" sz="1800" b="0" i="0" u="none" strike="noStrike" cap="none" normalizeH="0" baseline="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Tablets are the best-selling product, and customer loyalty has a noticeable impact on revenue.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Standard shipping remains the preferred method, but express options should be further promoted during peak sales periods.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a:ln>
                  <a:noFill/>
                </a:ln>
                <a:solidFill>
                  <a:schemeClr val="tx1"/>
                </a:solidFill>
                <a:effectLst/>
                <a:latin typeface="Arial" panose="020B0604020202020204" pitchFamily="34" charset="0"/>
              </a:rPr>
              <a:t>Recommendations</a:t>
            </a:r>
            <a:r>
              <a:rPr kumimoji="0" lang="en-US" altLang="en-US" sz="1800" b="0" i="0" u="none" strike="noStrike" cap="none" normalizeH="0" baseline="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Invest in promoting high-rated products and standard shipping during peak seasons.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Consider loyalty programs and targeting segments such as "Hibernating" and "Promising" customers to increase engagement.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49597717"/>
      </p:ext>
    </p:extLst>
  </p:cSld>
  <p:clrMapOvr>
    <a:masterClrMapping/>
  </p:clrMapOvr>
  <p:transition spd="slow">
    <p:split orient="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838200" y="570087"/>
            <a:ext cx="10515600" cy="1325563"/>
          </a:xfrm>
          <a:noFill/>
        </p:spPr>
        <p:txBody>
          <a:bodyPr anchor="ctr"/>
          <a:lstStyle/>
          <a:p>
            <a:r>
              <a:rPr lang="en-US" dirty="0"/>
              <a:t>Future Considerations</a:t>
            </a:r>
          </a:p>
        </p:txBody>
      </p:sp>
      <p:sp>
        <p:nvSpPr>
          <p:cNvPr id="5" name="Rectangle 4">
            <a:extLst>
              <a:ext uri="{FF2B5EF4-FFF2-40B4-BE49-F238E27FC236}">
                <a16:creationId xmlns:a16="http://schemas.microsoft.com/office/drawing/2014/main" id="{3EE39F69-A1C6-AF25-B91E-7EEE8ED9E9D8}"/>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Rectangle 2">
            <a:extLst>
              <a:ext uri="{FF2B5EF4-FFF2-40B4-BE49-F238E27FC236}">
                <a16:creationId xmlns:a16="http://schemas.microsoft.com/office/drawing/2014/main" id="{D5EADCD4-F026-875B-C88B-264EF0A44FA0}"/>
              </a:ext>
            </a:extLst>
          </p:cNvPr>
          <p:cNvSpPr>
            <a:spLocks noGrp="1" noChangeArrowheads="1"/>
          </p:cNvSpPr>
          <p:nvPr>
            <p:ph sz="quarter" idx="15"/>
          </p:nvPr>
        </p:nvSpPr>
        <p:spPr bwMode="auto">
          <a:xfrm>
            <a:off x="487926" y="2098197"/>
            <a:ext cx="11216148"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Expand loyalty programs to boost customer retention.</a:t>
            </a:r>
          </a:p>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Further analysis of customer demographics could reveal deeper insights into buying behavior.</a:t>
            </a:r>
          </a:p>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342900" marR="0" lvl="0" indent="-342900"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Implement targeted marketing campaigns based on customer segmentation. </a:t>
            </a:r>
          </a:p>
        </p:txBody>
      </p:sp>
    </p:spTree>
    <p:extLst>
      <p:ext uri="{BB962C8B-B14F-4D97-AF65-F5344CB8AC3E}">
        <p14:creationId xmlns:p14="http://schemas.microsoft.com/office/powerpoint/2010/main" val="643777997"/>
      </p:ext>
    </p:extLst>
  </p:cSld>
  <p:clrMapOvr>
    <a:masterClrMapping/>
  </p:clrMapOvr>
  <p:transition spd="slow">
    <p:split orient="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11" descr="A close up of dots&#10;">
            <a:extLst>
              <a:ext uri="{FF2B5EF4-FFF2-40B4-BE49-F238E27FC236}">
                <a16:creationId xmlns:a16="http://schemas.microsoft.com/office/drawing/2014/main" id="{030E03B4-DAB0-F43D-4B1C-C54F75E621A1}"/>
              </a:ext>
            </a:extLst>
          </p:cNvPr>
          <p:cNvPicPr>
            <a:picLocks noGrp="1" noChangeAspect="1"/>
          </p:cNvPicPr>
          <p:nvPr>
            <p:ph type="pic" sz="quarter" idx="10"/>
          </p:nvPr>
        </p:nvPicPr>
        <p:blipFill>
          <a:blip r:embed="rId2"/>
          <a:srcRect l="26140" r="23703"/>
          <a:stretch/>
        </p:blipFill>
        <p:spPr>
          <a:xfrm>
            <a:off x="-874454" y="0"/>
            <a:ext cx="6115050" cy="6857990"/>
          </a:xfrm>
          <a:noFill/>
        </p:spPr>
      </p:pic>
      <p:sp>
        <p:nvSpPr>
          <p:cNvPr id="8" name="Text Placeholder 7">
            <a:extLst>
              <a:ext uri="{FF2B5EF4-FFF2-40B4-BE49-F238E27FC236}">
                <a16:creationId xmlns:a16="http://schemas.microsoft.com/office/drawing/2014/main" id="{86613063-168A-02B8-4326-BB842F3B83E2}"/>
              </a:ext>
            </a:extLst>
          </p:cNvPr>
          <p:cNvSpPr>
            <a:spLocks noGrp="1"/>
          </p:cNvSpPr>
          <p:nvPr>
            <p:ph idx="1"/>
          </p:nvPr>
        </p:nvSpPr>
        <p:spPr>
          <a:xfrm>
            <a:off x="5717244" y="2722159"/>
            <a:ext cx="4837174" cy="3136392"/>
          </a:xfrm>
        </p:spPr>
        <p:txBody>
          <a:bodyPr anchor="t">
            <a:normAutofit/>
          </a:bodyPr>
          <a:lstStyle/>
          <a:p>
            <a:pPr algn="ctr">
              <a:lnSpc>
                <a:spcPct val="140000"/>
              </a:lnSpc>
            </a:pPr>
            <a:r>
              <a:rPr lang="en-US" dirty="0" err="1"/>
              <a:t>Hozaifa</a:t>
            </a:r>
            <a:r>
              <a:rPr lang="en-US" dirty="0"/>
              <a:t> </a:t>
            </a:r>
            <a:r>
              <a:rPr lang="en-US" dirty="0" err="1"/>
              <a:t>Moustafa</a:t>
            </a:r>
            <a:endParaRPr lang="en-US" dirty="0"/>
          </a:p>
          <a:p>
            <a:pPr algn="ctr">
              <a:lnSpc>
                <a:spcPct val="140000"/>
              </a:lnSpc>
            </a:pPr>
            <a:r>
              <a:rPr lang="en-US" dirty="0"/>
              <a:t>Omar Saadallah</a:t>
            </a:r>
          </a:p>
          <a:p>
            <a:pPr algn="ctr">
              <a:lnSpc>
                <a:spcPct val="140000"/>
              </a:lnSpc>
            </a:pPr>
            <a:r>
              <a:rPr lang="en-US" dirty="0"/>
              <a:t>Yasser Ashraf</a:t>
            </a:r>
          </a:p>
          <a:p>
            <a:pPr algn="ctr">
              <a:lnSpc>
                <a:spcPct val="140000"/>
              </a:lnSpc>
            </a:pPr>
            <a:r>
              <a:rPr lang="en-US" dirty="0"/>
              <a:t>Hazem Saleh</a:t>
            </a:r>
          </a:p>
          <a:p>
            <a:pPr algn="ctr">
              <a:lnSpc>
                <a:spcPct val="140000"/>
              </a:lnSpc>
            </a:pPr>
            <a:r>
              <a:rPr lang="en-US" dirty="0"/>
              <a:t>Amr Ebrahim</a:t>
            </a:r>
          </a:p>
          <a:p>
            <a:pPr algn="ctr">
              <a:lnSpc>
                <a:spcPct val="140000"/>
              </a:lnSpc>
            </a:pPr>
            <a:r>
              <a:rPr lang="en-US" dirty="0"/>
              <a:t>Omar Gaber</a:t>
            </a:r>
          </a:p>
        </p:txBody>
      </p:sp>
      <p:sp>
        <p:nvSpPr>
          <p:cNvPr id="9" name="Title 6">
            <a:extLst>
              <a:ext uri="{FF2B5EF4-FFF2-40B4-BE49-F238E27FC236}">
                <a16:creationId xmlns:a16="http://schemas.microsoft.com/office/drawing/2014/main" id="{7236CEA2-A3B5-3330-E70C-6A528B43DE4F}"/>
              </a:ext>
            </a:extLst>
          </p:cNvPr>
          <p:cNvSpPr txBox="1">
            <a:spLocks/>
          </p:cNvSpPr>
          <p:nvPr/>
        </p:nvSpPr>
        <p:spPr>
          <a:xfrm>
            <a:off x="3736259" y="1743848"/>
            <a:ext cx="5313824" cy="75216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1"/>
                </a:solidFill>
                <a:latin typeface="+mj-lt"/>
                <a:ea typeface="+mj-ea"/>
                <a:cs typeface="+mj-cs"/>
              </a:defRPr>
            </a:lvl1pPr>
          </a:lstStyle>
          <a:p>
            <a:pPr algn="ctr"/>
            <a:r>
              <a:rPr lang="en-US" dirty="0"/>
              <a:t>presented by :</a:t>
            </a:r>
          </a:p>
        </p:txBody>
      </p:sp>
    </p:spTree>
    <p:extLst>
      <p:ext uri="{BB962C8B-B14F-4D97-AF65-F5344CB8AC3E}">
        <p14:creationId xmlns:p14="http://schemas.microsoft.com/office/powerpoint/2010/main" val="2184472291"/>
      </p:ext>
    </p:extLst>
  </p:cSld>
  <p:clrMapOvr>
    <a:masterClrMapping/>
  </p:clrMapOvr>
  <p:transition spd="slow">
    <p:split orient="ver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975C36-617B-795C-5A2B-325EA34F16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81AD706-11EF-C258-EBD5-C4EEFEAACF16}"/>
              </a:ext>
            </a:extLst>
          </p:cNvPr>
          <p:cNvSpPr>
            <a:spLocks noGrp="1"/>
          </p:cNvSpPr>
          <p:nvPr>
            <p:ph type="title"/>
          </p:nvPr>
        </p:nvSpPr>
        <p:spPr>
          <a:xfrm>
            <a:off x="6562816" y="457200"/>
            <a:ext cx="4837176" cy="1993392"/>
          </a:xfrm>
          <a:noFill/>
        </p:spPr>
        <p:txBody>
          <a:bodyPr anchor="b">
            <a:noAutofit/>
          </a:bodyPr>
          <a:lstStyle/>
          <a:p>
            <a:r>
              <a:rPr lang="en-US" dirty="0"/>
              <a:t>AGENDA</a:t>
            </a:r>
          </a:p>
        </p:txBody>
      </p:sp>
      <p:pic>
        <p:nvPicPr>
          <p:cNvPr id="15" name="Picture Placeholder 14" descr="A group of people sitting around a table">
            <a:extLst>
              <a:ext uri="{FF2B5EF4-FFF2-40B4-BE49-F238E27FC236}">
                <a16:creationId xmlns:a16="http://schemas.microsoft.com/office/drawing/2014/main" id="{E4DF753A-3575-A0D9-5135-8A94308DC0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2" r="2"/>
          <a:stretch/>
        </p:blipFill>
        <p:spPr>
          <a:xfrm>
            <a:off x="-28882" y="0"/>
            <a:ext cx="6115050" cy="6858000"/>
          </a:xfrm>
        </p:spPr>
      </p:pic>
      <p:sp>
        <p:nvSpPr>
          <p:cNvPr id="3" name="Content Placeholder 2">
            <a:extLst>
              <a:ext uri="{FF2B5EF4-FFF2-40B4-BE49-F238E27FC236}">
                <a16:creationId xmlns:a16="http://schemas.microsoft.com/office/drawing/2014/main" id="{992EC4A8-49EE-CF82-CFDC-BA9308ED0D65}"/>
              </a:ext>
            </a:extLst>
          </p:cNvPr>
          <p:cNvSpPr>
            <a:spLocks noGrp="1"/>
          </p:cNvSpPr>
          <p:nvPr>
            <p:ph idx="1"/>
          </p:nvPr>
        </p:nvSpPr>
        <p:spPr>
          <a:xfrm>
            <a:off x="6562818" y="2752344"/>
            <a:ext cx="4837174" cy="3136392"/>
          </a:xfrm>
          <a:noFill/>
        </p:spPr>
        <p:txBody>
          <a:bodyPr anchor="t">
            <a:normAutofit/>
          </a:bodyPr>
          <a:lstStyle/>
          <a:p>
            <a:pPr marL="0" marR="0">
              <a:lnSpc>
                <a:spcPct val="115000"/>
              </a:lnSpc>
              <a:spcBef>
                <a:spcPts val="0"/>
              </a:spcBef>
              <a:spcAft>
                <a:spcPts val="1000"/>
              </a:spcAft>
            </a:pPr>
            <a:r>
              <a:rPr lang="en-US" sz="3200" dirty="0">
                <a:latin typeface="+mj-lt"/>
                <a:ea typeface="+mj-ea"/>
                <a:cs typeface="+mj-cs"/>
              </a:rPr>
              <a:t>Description</a:t>
            </a:r>
          </a:p>
          <a:p>
            <a:pPr marL="0" marR="0">
              <a:lnSpc>
                <a:spcPct val="115000"/>
              </a:lnSpc>
              <a:spcBef>
                <a:spcPts val="0"/>
              </a:spcBef>
              <a:spcAft>
                <a:spcPts val="1000"/>
              </a:spcAft>
            </a:pPr>
            <a:r>
              <a:rPr lang="en-US" sz="3200" dirty="0">
                <a:latin typeface="+mj-lt"/>
                <a:ea typeface="+mj-ea"/>
                <a:cs typeface="+mj-cs"/>
              </a:rPr>
              <a:t>Key Features</a:t>
            </a:r>
          </a:p>
          <a:p>
            <a:pPr marL="0" marR="0">
              <a:lnSpc>
                <a:spcPct val="115000"/>
              </a:lnSpc>
              <a:spcBef>
                <a:spcPts val="0"/>
              </a:spcBef>
              <a:spcAft>
                <a:spcPts val="1000"/>
              </a:spcAft>
            </a:pPr>
            <a:r>
              <a:rPr lang="en-US" sz="3200" dirty="0">
                <a:latin typeface="+mj-lt"/>
                <a:ea typeface="+mj-ea"/>
                <a:cs typeface="+mj-cs"/>
              </a:rPr>
              <a:t>Objectives</a:t>
            </a:r>
          </a:p>
          <a:p>
            <a:pPr marL="0" marR="0">
              <a:lnSpc>
                <a:spcPct val="115000"/>
              </a:lnSpc>
              <a:spcBef>
                <a:spcPts val="0"/>
              </a:spcBef>
              <a:spcAft>
                <a:spcPts val="1000"/>
              </a:spcAft>
            </a:pPr>
            <a:r>
              <a:rPr lang="en-US" sz="3200" dirty="0">
                <a:latin typeface="+mj-lt"/>
                <a:ea typeface="+mj-ea"/>
                <a:cs typeface="+mj-cs"/>
              </a:rPr>
              <a:t>Methodology</a:t>
            </a:r>
          </a:p>
        </p:txBody>
      </p:sp>
    </p:spTree>
    <p:extLst>
      <p:ext uri="{BB962C8B-B14F-4D97-AF65-F5344CB8AC3E}">
        <p14:creationId xmlns:p14="http://schemas.microsoft.com/office/powerpoint/2010/main" val="1672017990"/>
      </p:ext>
    </p:extLst>
  </p:cSld>
  <p:clrMapOvr>
    <a:masterClrMapping/>
  </p:clrMapOvr>
  <p:transition spd="slow">
    <p:split orient="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582381" y="534668"/>
            <a:ext cx="5066250" cy="690880"/>
          </a:xfrm>
        </p:spPr>
        <p:txBody>
          <a:bodyPr/>
          <a:lstStyle/>
          <a:p>
            <a:r>
              <a:rPr lang="en-US" sz="2400" dirty="0">
                <a:latin typeface="+mj-lt"/>
                <a:ea typeface="+mj-ea"/>
                <a:cs typeface="+mj-cs"/>
              </a:rPr>
              <a:t>Description</a:t>
            </a:r>
          </a:p>
        </p:txBody>
      </p:sp>
      <p:sp>
        <p:nvSpPr>
          <p:cNvPr id="2" name="TextBox 1">
            <a:extLst>
              <a:ext uri="{FF2B5EF4-FFF2-40B4-BE49-F238E27FC236}">
                <a16:creationId xmlns:a16="http://schemas.microsoft.com/office/drawing/2014/main" id="{148DA92F-CCDA-BE38-C51B-1E51E6B6958F}"/>
              </a:ext>
            </a:extLst>
          </p:cNvPr>
          <p:cNvSpPr txBox="1"/>
          <p:nvPr/>
        </p:nvSpPr>
        <p:spPr>
          <a:xfrm>
            <a:off x="144845" y="1782441"/>
            <a:ext cx="6285451" cy="2613857"/>
          </a:xfrm>
          <a:prstGeom prst="rect">
            <a:avLst/>
          </a:prstGeom>
          <a:noFill/>
        </p:spPr>
        <p:txBody>
          <a:bodyPr wrap="square" rtlCol="0">
            <a:spAutoFit/>
          </a:bodyPr>
          <a:lstStyle/>
          <a:p>
            <a:pPr marL="0" marR="0">
              <a:lnSpc>
                <a:spcPct val="115000"/>
              </a:lnSpc>
              <a:spcBef>
                <a:spcPts val="0"/>
              </a:spcBef>
              <a:spcAft>
                <a:spcPts val="1000"/>
              </a:spcAft>
            </a:pPr>
            <a:r>
              <a:rPr lang="en-US" sz="2400" i="1" dirty="0">
                <a:effectLst/>
                <a:latin typeface="Times New Roman" panose="02020603050405020304" pitchFamily="18" charset="0"/>
                <a:ea typeface="Calibri" panose="020F0502020204030204" pitchFamily="34" charset="0"/>
                <a:cs typeface="Arial" panose="020B0604020202020204" pitchFamily="34" charset="0"/>
              </a:rPr>
              <a:t>This dataset contains sales transaction records for an electronics company over a one-year period, spanning from September 2023 to September 2024. It includes detailed information about customer demographics, product types, and purchase behaviors.</a:t>
            </a:r>
            <a:endParaRPr lang="en-US" sz="2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023168107"/>
      </p:ext>
    </p:extLst>
  </p:cSld>
  <p:clrMapOvr>
    <a:masterClrMapping/>
  </p:clrMapOvr>
  <p:transition spd="slow">
    <p:split orient="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5242425" y="466344"/>
            <a:ext cx="6241651" cy="1710354"/>
          </a:xfrm>
          <a:noFill/>
        </p:spPr>
        <p:txBody>
          <a:bodyPr anchor="ctr"/>
          <a:lstStyle/>
          <a:p>
            <a:r>
              <a:rPr lang="en-US" dirty="0"/>
              <a:t>Project Overview</a:t>
            </a:r>
          </a:p>
        </p:txBody>
      </p:sp>
      <p:pic>
        <p:nvPicPr>
          <p:cNvPr id="20" name="Picture Placeholder 7" descr="A person talking to another person">
            <a:extLst>
              <a:ext uri="{FF2B5EF4-FFF2-40B4-BE49-F238E27FC236}">
                <a16:creationId xmlns:a16="http://schemas.microsoft.com/office/drawing/2014/main" id="{59669B42-CC26-1A2A-1FE7-526E425D0191}"/>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l="10437" r="10437"/>
          <a:stretch/>
        </p:blipFill>
        <p:spPr>
          <a:xfrm>
            <a:off x="0" y="0"/>
            <a:ext cx="4287838" cy="6858000"/>
          </a:xfrm>
        </p:spPr>
      </p:pic>
      <p:sp>
        <p:nvSpPr>
          <p:cNvPr id="3" name="Content Placeholder 2">
            <a:extLst>
              <a:ext uri="{FF2B5EF4-FFF2-40B4-BE49-F238E27FC236}">
                <a16:creationId xmlns:a16="http://schemas.microsoft.com/office/drawing/2014/main" id="{A6A33159-D030-2F82-A142-F75940728319}"/>
              </a:ext>
            </a:extLst>
          </p:cNvPr>
          <p:cNvSpPr>
            <a:spLocks noGrp="1"/>
          </p:cNvSpPr>
          <p:nvPr>
            <p:ph idx="1"/>
          </p:nvPr>
        </p:nvSpPr>
        <p:spPr>
          <a:xfrm>
            <a:off x="5242425" y="2478505"/>
            <a:ext cx="6241650" cy="1900989"/>
          </a:xfrm>
          <a:noFill/>
        </p:spPr>
        <p:txBody>
          <a:bodyPr vert="horz" lIns="91440" tIns="45720" rIns="91440" bIns="45720" rtlCol="0" anchor="t">
            <a:normAutofit/>
          </a:bodyPr>
          <a:lstStyle/>
          <a:p>
            <a:r>
              <a:rPr lang="en-US" dirty="0"/>
              <a:t>This project analyzes sales transaction records for an electronics company from September 2023 to September 2024.</a:t>
            </a:r>
          </a:p>
          <a:p>
            <a:r>
              <a:rPr lang="en-US" dirty="0"/>
              <a:t>The goal is to derive insights on customer behaviors, product preferences, shipping methods, and overall performance.</a:t>
            </a:r>
          </a:p>
        </p:txBody>
      </p:sp>
    </p:spTree>
    <p:extLst>
      <p:ext uri="{BB962C8B-B14F-4D97-AF65-F5344CB8AC3E}">
        <p14:creationId xmlns:p14="http://schemas.microsoft.com/office/powerpoint/2010/main" val="3666674671"/>
      </p:ext>
    </p:extLst>
  </p:cSld>
  <p:clrMapOvr>
    <a:masterClrMapping/>
  </p:clrMapOvr>
  <p:transition spd="slow">
    <p:split orient="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 name="Picture Placeholder 90" descr="A person sitting at a table with her fingers up">
            <a:extLst>
              <a:ext uri="{FF2B5EF4-FFF2-40B4-BE49-F238E27FC236}">
                <a16:creationId xmlns:a16="http://schemas.microsoft.com/office/drawing/2014/main" id="{BC622EA4-CCB7-907A-0126-D0A68A5DC78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451" r="451"/>
          <a:stretch/>
        </p:blipFill>
        <p:spPr>
          <a:xfrm flipH="1">
            <a:off x="6086167" y="-22225"/>
            <a:ext cx="6080760" cy="6902450"/>
          </a:xfrm>
        </p:spPr>
      </p:pic>
      <p:sp>
        <p:nvSpPr>
          <p:cNvPr id="15" name="Subtitle 14">
            <a:extLst>
              <a:ext uri="{FF2B5EF4-FFF2-40B4-BE49-F238E27FC236}">
                <a16:creationId xmlns:a16="http://schemas.microsoft.com/office/drawing/2014/main" id="{9C373000-EEA1-D16F-189A-338FFDA2E708}"/>
              </a:ext>
            </a:extLst>
          </p:cNvPr>
          <p:cNvSpPr>
            <a:spLocks noGrp="1"/>
          </p:cNvSpPr>
          <p:nvPr>
            <p:ph type="subTitle" idx="1"/>
          </p:nvPr>
        </p:nvSpPr>
        <p:spPr>
          <a:xfrm>
            <a:off x="459478" y="221061"/>
            <a:ext cx="5066250" cy="690880"/>
          </a:xfrm>
        </p:spPr>
        <p:txBody>
          <a:bodyPr/>
          <a:lstStyle/>
          <a:p>
            <a:r>
              <a:rPr lang="en-US" dirty="0"/>
              <a:t>Key features</a:t>
            </a:r>
          </a:p>
        </p:txBody>
      </p:sp>
      <p:graphicFrame>
        <p:nvGraphicFramePr>
          <p:cNvPr id="4" name="Table 3">
            <a:extLst>
              <a:ext uri="{FF2B5EF4-FFF2-40B4-BE49-F238E27FC236}">
                <a16:creationId xmlns:a16="http://schemas.microsoft.com/office/drawing/2014/main" id="{6D237E9E-63A5-0398-EF09-9AD41506ACF6}"/>
              </a:ext>
            </a:extLst>
          </p:cNvPr>
          <p:cNvGraphicFramePr>
            <a:graphicFrameLocks noGrp="1"/>
          </p:cNvGraphicFramePr>
          <p:nvPr>
            <p:extLst>
              <p:ext uri="{D42A27DB-BD31-4B8C-83A1-F6EECF244321}">
                <p14:modId xmlns:p14="http://schemas.microsoft.com/office/powerpoint/2010/main" val="3734280263"/>
              </p:ext>
            </p:extLst>
          </p:nvPr>
        </p:nvGraphicFramePr>
        <p:xfrm>
          <a:off x="137653" y="1253509"/>
          <a:ext cx="5948514" cy="5383430"/>
        </p:xfrm>
        <a:graphic>
          <a:graphicData uri="http://schemas.openxmlformats.org/drawingml/2006/table">
            <a:tbl>
              <a:tblPr firstRow="1" firstCol="1" bandRow="1">
                <a:tableStyleId>{912C8C85-51F0-491E-9774-3900AFEF0FD7}</a:tableStyleId>
              </a:tblPr>
              <a:tblGrid>
                <a:gridCol w="1231263">
                  <a:extLst>
                    <a:ext uri="{9D8B030D-6E8A-4147-A177-3AD203B41FA5}">
                      <a16:colId xmlns:a16="http://schemas.microsoft.com/office/drawing/2014/main" val="1327445990"/>
                    </a:ext>
                  </a:extLst>
                </a:gridCol>
                <a:gridCol w="4717251">
                  <a:extLst>
                    <a:ext uri="{9D8B030D-6E8A-4147-A177-3AD203B41FA5}">
                      <a16:colId xmlns:a16="http://schemas.microsoft.com/office/drawing/2014/main" val="2937931621"/>
                    </a:ext>
                  </a:extLst>
                </a:gridCol>
              </a:tblGrid>
              <a:tr h="279541">
                <a:tc>
                  <a:txBody>
                    <a:bodyPr/>
                    <a:lstStyle/>
                    <a:p>
                      <a:pPr marL="0" marR="0" algn="ctr" rtl="0">
                        <a:lnSpc>
                          <a:spcPct val="115000"/>
                        </a:lnSpc>
                        <a:spcBef>
                          <a:spcPts val="0"/>
                        </a:spcBef>
                        <a:spcAft>
                          <a:spcPts val="0"/>
                        </a:spcAft>
                      </a:pPr>
                      <a:r>
                        <a:rPr lang="en-US" sz="1050" dirty="0">
                          <a:effectLst/>
                        </a:rPr>
                        <a:t>Customer ID</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algn="ctr" rtl="0">
                        <a:lnSpc>
                          <a:spcPct val="115000"/>
                        </a:lnSpc>
                        <a:spcBef>
                          <a:spcPts val="0"/>
                        </a:spcBef>
                        <a:spcAft>
                          <a:spcPts val="0"/>
                        </a:spcAft>
                      </a:pPr>
                      <a:r>
                        <a:rPr lang="en-US" sz="1050" dirty="0">
                          <a:effectLst/>
                        </a:rPr>
                        <a:t>Unique identifier for each customer.</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3289571326"/>
                  </a:ext>
                </a:extLst>
              </a:tr>
              <a:tr h="326568">
                <a:tc>
                  <a:txBody>
                    <a:bodyPr/>
                    <a:lstStyle/>
                    <a:p>
                      <a:pPr marL="0" marR="0" algn="ctr" rtl="0">
                        <a:lnSpc>
                          <a:spcPct val="115000"/>
                        </a:lnSpc>
                        <a:spcBef>
                          <a:spcPts val="0"/>
                        </a:spcBef>
                        <a:spcAft>
                          <a:spcPts val="0"/>
                        </a:spcAft>
                      </a:pPr>
                      <a:r>
                        <a:rPr lang="en-US" sz="1050">
                          <a:effectLst/>
                        </a:rPr>
                        <a:t>Age</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Age of the customer (numeric)</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1879605257"/>
                  </a:ext>
                </a:extLst>
              </a:tr>
              <a:tr h="326568">
                <a:tc>
                  <a:txBody>
                    <a:bodyPr/>
                    <a:lstStyle/>
                    <a:p>
                      <a:pPr marL="0" marR="0" algn="ctr" rtl="0">
                        <a:lnSpc>
                          <a:spcPct val="115000"/>
                        </a:lnSpc>
                        <a:spcBef>
                          <a:spcPts val="0"/>
                        </a:spcBef>
                        <a:spcAft>
                          <a:spcPts val="0"/>
                        </a:spcAft>
                      </a:pPr>
                      <a:r>
                        <a:rPr lang="en-US" sz="1050">
                          <a:effectLst/>
                        </a:rPr>
                        <a:t>Gender</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Gender of the customer (Male or Female)</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2080141207"/>
                  </a:ext>
                </a:extLst>
              </a:tr>
              <a:tr h="526752">
                <a:tc>
                  <a:txBody>
                    <a:bodyPr/>
                    <a:lstStyle/>
                    <a:p>
                      <a:pPr marL="0" marR="0" algn="ctr" rtl="0">
                        <a:lnSpc>
                          <a:spcPct val="115000"/>
                        </a:lnSpc>
                        <a:spcBef>
                          <a:spcPts val="0"/>
                        </a:spcBef>
                        <a:spcAft>
                          <a:spcPts val="0"/>
                        </a:spcAft>
                      </a:pPr>
                      <a:r>
                        <a:rPr lang="en-US" sz="1050">
                          <a:effectLst/>
                        </a:rPr>
                        <a:t>Loyalty</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(Yes/No) (Values change by time, so pay attention to who cancelled and who signed up)</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274050600"/>
                  </a:ext>
                </a:extLst>
              </a:tr>
              <a:tr h="326568">
                <a:tc>
                  <a:txBody>
                    <a:bodyPr/>
                    <a:lstStyle/>
                    <a:p>
                      <a:pPr marL="0" marR="0" algn="ctr" rtl="0">
                        <a:lnSpc>
                          <a:spcPct val="115000"/>
                        </a:lnSpc>
                        <a:spcBef>
                          <a:spcPts val="0"/>
                        </a:spcBef>
                        <a:spcAft>
                          <a:spcPts val="0"/>
                        </a:spcAft>
                      </a:pPr>
                      <a:r>
                        <a:rPr lang="en-US" sz="1050">
                          <a:effectLst/>
                        </a:rPr>
                        <a:t>Product Type</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Type of electronic product sold (e.g., Smartphone, Laptop, Tablet)</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1344917051"/>
                  </a:ext>
                </a:extLst>
              </a:tr>
              <a:tr h="326568">
                <a:tc>
                  <a:txBody>
                    <a:bodyPr/>
                    <a:lstStyle/>
                    <a:p>
                      <a:pPr marL="0" marR="0" algn="ctr" rtl="0">
                        <a:lnSpc>
                          <a:spcPct val="115000"/>
                        </a:lnSpc>
                        <a:spcBef>
                          <a:spcPts val="0"/>
                        </a:spcBef>
                        <a:spcAft>
                          <a:spcPts val="0"/>
                        </a:spcAft>
                      </a:pPr>
                      <a:r>
                        <a:rPr lang="en-US" sz="1050">
                          <a:effectLst/>
                        </a:rPr>
                        <a:t>SKU</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A unique code for each product.</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365600339"/>
                  </a:ext>
                </a:extLst>
              </a:tr>
              <a:tr h="326568">
                <a:tc>
                  <a:txBody>
                    <a:bodyPr/>
                    <a:lstStyle/>
                    <a:p>
                      <a:pPr marL="0" marR="0" algn="ctr" rtl="0">
                        <a:lnSpc>
                          <a:spcPct val="115000"/>
                        </a:lnSpc>
                        <a:spcBef>
                          <a:spcPts val="0"/>
                        </a:spcBef>
                        <a:spcAft>
                          <a:spcPts val="0"/>
                        </a:spcAft>
                      </a:pPr>
                      <a:r>
                        <a:rPr lang="en-US" sz="1050">
                          <a:effectLst/>
                        </a:rPr>
                        <a:t>Rating</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Customer rating of the product (1-5 stars) (Should have no Null Ratings)</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1499448974"/>
                  </a:ext>
                </a:extLst>
              </a:tr>
              <a:tr h="326568">
                <a:tc>
                  <a:txBody>
                    <a:bodyPr/>
                    <a:lstStyle/>
                    <a:p>
                      <a:pPr marL="0" marR="0" algn="ctr" rtl="0">
                        <a:lnSpc>
                          <a:spcPct val="115000"/>
                        </a:lnSpc>
                        <a:spcBef>
                          <a:spcPts val="0"/>
                        </a:spcBef>
                        <a:spcAft>
                          <a:spcPts val="0"/>
                        </a:spcAft>
                      </a:pPr>
                      <a:r>
                        <a:rPr lang="en-US" sz="1050">
                          <a:effectLst/>
                        </a:rPr>
                        <a:t>Order Statues</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Status of the order (Completed, Cancelled)</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2040265536"/>
                  </a:ext>
                </a:extLst>
              </a:tr>
              <a:tr h="326568">
                <a:tc>
                  <a:txBody>
                    <a:bodyPr/>
                    <a:lstStyle/>
                    <a:p>
                      <a:pPr marL="0" marR="0" algn="ctr" rtl="0">
                        <a:lnSpc>
                          <a:spcPct val="115000"/>
                        </a:lnSpc>
                        <a:spcBef>
                          <a:spcPts val="0"/>
                        </a:spcBef>
                        <a:spcAft>
                          <a:spcPts val="0"/>
                        </a:spcAft>
                      </a:pPr>
                      <a:r>
                        <a:rPr lang="en-US" sz="1050">
                          <a:effectLst/>
                        </a:rPr>
                        <a:t>Payment Method</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dirty="0">
                          <a:effectLst/>
                        </a:rPr>
                        <a:t>Method used for payment (e.g., Cash, Credit Card, </a:t>
                      </a:r>
                      <a:r>
                        <a:rPr lang="en-US" sz="1050" dirty="0" err="1">
                          <a:effectLst/>
                        </a:rPr>
                        <a:t>Paypal</a:t>
                      </a:r>
                      <a:r>
                        <a:rPr lang="en-US" sz="1050" dirty="0">
                          <a:effectLst/>
                        </a:rPr>
                        <a:t>)</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2699579234"/>
                  </a:ext>
                </a:extLst>
              </a:tr>
              <a:tr h="326568">
                <a:tc>
                  <a:txBody>
                    <a:bodyPr/>
                    <a:lstStyle/>
                    <a:p>
                      <a:pPr marL="0" marR="0" algn="ctr" rtl="0">
                        <a:lnSpc>
                          <a:spcPct val="115000"/>
                        </a:lnSpc>
                        <a:spcBef>
                          <a:spcPts val="0"/>
                        </a:spcBef>
                        <a:spcAft>
                          <a:spcPts val="0"/>
                        </a:spcAft>
                      </a:pPr>
                      <a:r>
                        <a:rPr lang="en-US" sz="1050">
                          <a:effectLst/>
                        </a:rPr>
                        <a:t>Total Price</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Total price of the transaction (numeric)</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2464474982"/>
                  </a:ext>
                </a:extLst>
              </a:tr>
              <a:tr h="326568">
                <a:tc>
                  <a:txBody>
                    <a:bodyPr/>
                    <a:lstStyle/>
                    <a:p>
                      <a:pPr marL="0" marR="0" algn="ctr" rtl="0">
                        <a:lnSpc>
                          <a:spcPct val="115000"/>
                        </a:lnSpc>
                        <a:spcBef>
                          <a:spcPts val="0"/>
                        </a:spcBef>
                        <a:spcAft>
                          <a:spcPts val="0"/>
                        </a:spcAft>
                      </a:pPr>
                      <a:r>
                        <a:rPr lang="en-US" sz="1050">
                          <a:effectLst/>
                        </a:rPr>
                        <a:t>Unit Price</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Price per unit of the product (numeric)</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4111368111"/>
                  </a:ext>
                </a:extLst>
              </a:tr>
              <a:tr h="326568">
                <a:tc>
                  <a:txBody>
                    <a:bodyPr/>
                    <a:lstStyle/>
                    <a:p>
                      <a:pPr marL="0" marR="0" algn="ctr" rtl="0">
                        <a:lnSpc>
                          <a:spcPct val="115000"/>
                        </a:lnSpc>
                        <a:spcBef>
                          <a:spcPts val="0"/>
                        </a:spcBef>
                        <a:spcAft>
                          <a:spcPts val="0"/>
                        </a:spcAft>
                      </a:pPr>
                      <a:r>
                        <a:rPr lang="en-US" sz="1050">
                          <a:effectLst/>
                        </a:rPr>
                        <a:t>Quantity</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Number of units purchased (numeric)</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3656305908"/>
                  </a:ext>
                </a:extLst>
              </a:tr>
              <a:tr h="326568">
                <a:tc>
                  <a:txBody>
                    <a:bodyPr/>
                    <a:lstStyle/>
                    <a:p>
                      <a:pPr marL="0" marR="0" algn="ctr" rtl="0">
                        <a:lnSpc>
                          <a:spcPct val="115000"/>
                        </a:lnSpc>
                        <a:spcBef>
                          <a:spcPts val="0"/>
                        </a:spcBef>
                        <a:spcAft>
                          <a:spcPts val="0"/>
                        </a:spcAft>
                      </a:pPr>
                      <a:r>
                        <a:rPr lang="en-US" sz="1050">
                          <a:effectLst/>
                        </a:rPr>
                        <a:t>Purchase Date</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Date of the purchase (format: YYYY-MM-DD)</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1894741189"/>
                  </a:ext>
                </a:extLst>
              </a:tr>
              <a:tr h="326568">
                <a:tc>
                  <a:txBody>
                    <a:bodyPr/>
                    <a:lstStyle/>
                    <a:p>
                      <a:pPr marL="0" marR="0" algn="ctr" rtl="0">
                        <a:lnSpc>
                          <a:spcPct val="115000"/>
                        </a:lnSpc>
                        <a:spcBef>
                          <a:spcPts val="0"/>
                        </a:spcBef>
                        <a:spcAft>
                          <a:spcPts val="0"/>
                        </a:spcAft>
                      </a:pPr>
                      <a:r>
                        <a:rPr lang="en-US" sz="1050">
                          <a:effectLst/>
                        </a:rPr>
                        <a:t>Shipping Type</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Type of shipping chosen (e.g., Standard, Overnight, Express)</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3856832031"/>
                  </a:ext>
                </a:extLst>
              </a:tr>
              <a:tr h="326568">
                <a:tc>
                  <a:txBody>
                    <a:bodyPr/>
                    <a:lstStyle/>
                    <a:p>
                      <a:pPr marL="0" marR="0" algn="ctr" rtl="0">
                        <a:lnSpc>
                          <a:spcPct val="115000"/>
                        </a:lnSpc>
                        <a:spcBef>
                          <a:spcPts val="0"/>
                        </a:spcBef>
                        <a:spcAft>
                          <a:spcPts val="0"/>
                        </a:spcAft>
                      </a:pPr>
                      <a:r>
                        <a:rPr lang="en-US" sz="1050">
                          <a:effectLst/>
                        </a:rPr>
                        <a:t>Add-ons Purchase</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a:effectLst/>
                        </a:rPr>
                        <a:t>List of any additional items purchased (e.g., Accessories, Extended Warranty)</a:t>
                      </a:r>
                      <a:endParaRPr lang="en-US" sz="105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2857696378"/>
                  </a:ext>
                </a:extLst>
              </a:tr>
              <a:tr h="326568">
                <a:tc>
                  <a:txBody>
                    <a:bodyPr/>
                    <a:lstStyle/>
                    <a:p>
                      <a:pPr marL="0" marR="0" algn="ctr" rtl="0">
                        <a:lnSpc>
                          <a:spcPct val="115000"/>
                        </a:lnSpc>
                        <a:spcBef>
                          <a:spcPts val="0"/>
                        </a:spcBef>
                        <a:spcAft>
                          <a:spcPts val="0"/>
                        </a:spcAft>
                      </a:pPr>
                      <a:r>
                        <a:rPr lang="en-US" sz="1050" dirty="0">
                          <a:effectLst/>
                        </a:rPr>
                        <a:t>Add-on Total</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tc>
                  <a:txBody>
                    <a:bodyPr/>
                    <a:lstStyle/>
                    <a:p>
                      <a:pPr marL="0" marR="0" rtl="0">
                        <a:lnSpc>
                          <a:spcPct val="115000"/>
                        </a:lnSpc>
                        <a:spcBef>
                          <a:spcPts val="0"/>
                        </a:spcBef>
                        <a:spcAft>
                          <a:spcPts val="0"/>
                        </a:spcAft>
                      </a:pPr>
                      <a:r>
                        <a:rPr lang="en-US" sz="1050" dirty="0">
                          <a:effectLst/>
                        </a:rPr>
                        <a:t>Total price of add-ons purchased (numeric)</a:t>
                      </a:r>
                      <a:endParaRPr lang="en-US" sz="1050" dirty="0">
                        <a:effectLst/>
                        <a:latin typeface="Calibri" panose="020F0502020204030204" pitchFamily="34" charset="0"/>
                        <a:ea typeface="Calibri" panose="020F0502020204030204" pitchFamily="34" charset="0"/>
                        <a:cs typeface="Arial" panose="020B0604020202020204" pitchFamily="34" charset="0"/>
                      </a:endParaRPr>
                    </a:p>
                  </a:txBody>
                  <a:tcPr marL="0" marR="0" marT="55749" marB="55749"/>
                </a:tc>
                <a:extLst>
                  <a:ext uri="{0D108BD9-81ED-4DB2-BD59-A6C34878D82A}">
                    <a16:rowId xmlns:a16="http://schemas.microsoft.com/office/drawing/2014/main" val="942831079"/>
                  </a:ext>
                </a:extLst>
              </a:tr>
            </a:tbl>
          </a:graphicData>
        </a:graphic>
      </p:graphicFrame>
    </p:spTree>
    <p:extLst>
      <p:ext uri="{BB962C8B-B14F-4D97-AF65-F5344CB8AC3E}">
        <p14:creationId xmlns:p14="http://schemas.microsoft.com/office/powerpoint/2010/main" val="3930438526"/>
      </p:ext>
    </p:extLst>
  </p:cSld>
  <p:clrMapOvr>
    <a:masterClrMapping/>
  </p:clrMapOvr>
  <p:transition spd="slow">
    <p:split orient="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ubtitle 11">
            <a:extLst>
              <a:ext uri="{FF2B5EF4-FFF2-40B4-BE49-F238E27FC236}">
                <a16:creationId xmlns:a16="http://schemas.microsoft.com/office/drawing/2014/main" id="{A336FEA9-C85A-3569-16F0-5ECBABBE0BEC}"/>
              </a:ext>
            </a:extLst>
          </p:cNvPr>
          <p:cNvSpPr>
            <a:spLocks noGrp="1"/>
          </p:cNvSpPr>
          <p:nvPr>
            <p:ph type="subTitle" idx="1"/>
          </p:nvPr>
        </p:nvSpPr>
        <p:spPr>
          <a:xfrm>
            <a:off x="1524000" y="644265"/>
            <a:ext cx="9144000" cy="683219"/>
          </a:xfrm>
        </p:spPr>
        <p:txBody>
          <a:bodyPr/>
          <a:lstStyle/>
          <a:p>
            <a:r>
              <a:rPr lang="en-US" dirty="0"/>
              <a:t>Key Objectives</a:t>
            </a:r>
          </a:p>
        </p:txBody>
      </p:sp>
      <p:sp>
        <p:nvSpPr>
          <p:cNvPr id="7" name="TextBox 6">
            <a:extLst>
              <a:ext uri="{FF2B5EF4-FFF2-40B4-BE49-F238E27FC236}">
                <a16:creationId xmlns:a16="http://schemas.microsoft.com/office/drawing/2014/main" id="{5773AB92-E585-BC5E-86DA-E6D392B56F39}"/>
              </a:ext>
            </a:extLst>
          </p:cNvPr>
          <p:cNvSpPr txBox="1"/>
          <p:nvPr/>
        </p:nvSpPr>
        <p:spPr>
          <a:xfrm>
            <a:off x="167149" y="2353946"/>
            <a:ext cx="5928851" cy="3231654"/>
          </a:xfrm>
          <a:prstGeom prst="rect">
            <a:avLst/>
          </a:prstGeom>
          <a:noFill/>
        </p:spPr>
        <p:txBody>
          <a:bodyPr wrap="square" rtlCol="0">
            <a:spAutoFit/>
          </a:bodyPr>
          <a:lstStyle/>
          <a:p>
            <a:pPr>
              <a:buFont typeface="Arial" panose="020B0604020202020204" pitchFamily="34" charset="0"/>
              <a:buChar char="•"/>
            </a:pPr>
            <a:endParaRPr lang="en-US" dirty="0"/>
          </a:p>
          <a:p>
            <a:pPr marL="800100" lvl="1" indent="-342900">
              <a:buFont typeface="Arial" panose="020B0604020202020204" pitchFamily="34" charset="0"/>
              <a:buChar char="•"/>
            </a:pPr>
            <a:r>
              <a:rPr lang="en-US" sz="2400" dirty="0"/>
              <a:t>Identify the most sold product according to gender.</a:t>
            </a:r>
          </a:p>
          <a:p>
            <a:pPr marL="800100" lvl="1" indent="-342900">
              <a:buFont typeface="Arial" panose="020B0604020202020204" pitchFamily="34" charset="0"/>
              <a:buChar char="•"/>
            </a:pPr>
            <a:r>
              <a:rPr lang="en-US" sz="2400" dirty="0"/>
              <a:t>Identify the most sold and high-rated products.</a:t>
            </a:r>
            <a:endParaRPr lang="en-US" dirty="0"/>
          </a:p>
          <a:p>
            <a:pPr marL="800100" lvl="1" indent="-342900">
              <a:buFont typeface="Arial" panose="020B0604020202020204" pitchFamily="34" charset="0"/>
              <a:buChar char="•"/>
            </a:pPr>
            <a:r>
              <a:rPr lang="en-US" sz="2400" dirty="0"/>
              <a:t>Analyze the impact of loyalty programs on spending and add-on purchases.</a:t>
            </a:r>
          </a:p>
          <a:p>
            <a:pPr marL="800100" lvl="1" indent="-342900">
              <a:buFont typeface="Arial" panose="020B0604020202020204" pitchFamily="34" charset="0"/>
              <a:buChar char="•"/>
            </a:pPr>
            <a:endParaRPr lang="en-US" sz="2400" dirty="0"/>
          </a:p>
          <a:p>
            <a:endParaRPr lang="en-US" dirty="0"/>
          </a:p>
        </p:txBody>
      </p:sp>
      <p:sp>
        <p:nvSpPr>
          <p:cNvPr id="8" name="TextBox 7">
            <a:extLst>
              <a:ext uri="{FF2B5EF4-FFF2-40B4-BE49-F238E27FC236}">
                <a16:creationId xmlns:a16="http://schemas.microsoft.com/office/drawing/2014/main" id="{35465016-D802-35AD-ADFE-7D6A4C219D0C}"/>
              </a:ext>
            </a:extLst>
          </p:cNvPr>
          <p:cNvSpPr txBox="1"/>
          <p:nvPr/>
        </p:nvSpPr>
        <p:spPr>
          <a:xfrm>
            <a:off x="6096000" y="2625803"/>
            <a:ext cx="5928851" cy="2215991"/>
          </a:xfrm>
          <a:prstGeom prst="rect">
            <a:avLst/>
          </a:prstGeom>
          <a:noFill/>
        </p:spPr>
        <p:txBody>
          <a:bodyPr wrap="square" rtlCol="0">
            <a:spAutoFit/>
          </a:bodyPr>
          <a:lstStyle/>
          <a:p>
            <a:pPr marL="800100" lvl="1" indent="-342900">
              <a:buFont typeface="Arial" panose="020B0604020202020204" pitchFamily="34" charset="0"/>
              <a:buChar char="•"/>
            </a:pPr>
            <a:r>
              <a:rPr lang="en-US" sz="2400" dirty="0"/>
              <a:t>Understand purchasing trends based on shipping type and purchase dates.</a:t>
            </a:r>
          </a:p>
          <a:p>
            <a:pPr marL="800100" lvl="1" indent="-342900">
              <a:buFont typeface="Arial" panose="020B0604020202020204" pitchFamily="34" charset="0"/>
              <a:buChar char="•"/>
            </a:pPr>
            <a:r>
              <a:rPr lang="en-US" sz="2400" dirty="0"/>
              <a:t>Highlight revenue generation by product type and add-on sales contributions.</a:t>
            </a:r>
          </a:p>
          <a:p>
            <a:endParaRPr lang="en-US" dirty="0"/>
          </a:p>
        </p:txBody>
      </p:sp>
    </p:spTree>
    <p:extLst>
      <p:ext uri="{BB962C8B-B14F-4D97-AF65-F5344CB8AC3E}">
        <p14:creationId xmlns:p14="http://schemas.microsoft.com/office/powerpoint/2010/main" val="1701668407"/>
      </p:ext>
    </p:extLst>
  </p:cSld>
  <p:clrMapOvr>
    <a:masterClrMapping/>
  </p:clrMapOvr>
  <p:transition spd="slow">
    <p:split orient="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838200" y="365760"/>
            <a:ext cx="10515600" cy="1325880"/>
          </a:xfrm>
          <a:noFill/>
        </p:spPr>
        <p:txBody>
          <a:bodyPr anchor="ctr"/>
          <a:lstStyle/>
          <a:p>
            <a:r>
              <a:rPr lang="en-US" sz="3200" dirty="0"/>
              <a:t>most sold product according to gender</a:t>
            </a:r>
            <a:endParaRPr lang="en-US" dirty="0"/>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quarter" idx="14"/>
          </p:nvPr>
        </p:nvSpPr>
        <p:spPr>
          <a:xfrm>
            <a:off x="838200" y="3354885"/>
            <a:ext cx="8876071" cy="2141348"/>
          </a:xfrm>
          <a:noFill/>
        </p:spPr>
        <p:txBody>
          <a:bodyPr>
            <a:normAutofit/>
          </a:bodyPr>
          <a:lstStyle/>
          <a:p>
            <a:r>
              <a:rPr lang="en-US" b="1" dirty="0"/>
              <a:t>Key Findings:</a:t>
            </a:r>
          </a:p>
          <a:p>
            <a:pPr>
              <a:buFont typeface="Arial" panose="020B0604020202020204" pitchFamily="34" charset="0"/>
              <a:buChar char="•"/>
            </a:pPr>
            <a:r>
              <a:rPr lang="en-US" b="1" dirty="0"/>
              <a:t>Balanced Distribution</a:t>
            </a:r>
            <a:r>
              <a:rPr lang="en-US" dirty="0"/>
              <a:t>: The data showed a 50/50 distribution of male and female customers.</a:t>
            </a:r>
          </a:p>
          <a:p>
            <a:pPr>
              <a:buFont typeface="Arial" panose="020B0604020202020204" pitchFamily="34" charset="0"/>
              <a:buChar char="•"/>
            </a:pPr>
            <a:r>
              <a:rPr lang="en-US" b="1" dirty="0"/>
              <a:t>No Impact on Sales</a:t>
            </a:r>
            <a:r>
              <a:rPr lang="en-US" dirty="0"/>
              <a:t>: The even distribution meant there was no significant variation in product preference based on gender.</a:t>
            </a:r>
          </a:p>
          <a:p>
            <a:pPr>
              <a:buFont typeface="Arial" panose="020B0604020202020204" pitchFamily="34" charset="0"/>
              <a:buChar char="•"/>
            </a:pPr>
            <a:r>
              <a:rPr lang="en-US" b="1" dirty="0"/>
              <a:t>Most Sold Product</a:t>
            </a:r>
            <a:r>
              <a:rPr lang="en-US" dirty="0"/>
              <a:t>: The most sold product remained consistent across both genders, indicating that product popularity was unaffected by customer gender.</a:t>
            </a:r>
          </a:p>
          <a:p>
            <a:endParaRPr lang="en-US" dirty="0"/>
          </a:p>
        </p:txBody>
      </p:sp>
      <p:sp>
        <p:nvSpPr>
          <p:cNvPr id="5" name="Rectangle 4">
            <a:extLst>
              <a:ext uri="{FF2B5EF4-FFF2-40B4-BE49-F238E27FC236}">
                <a16:creationId xmlns:a16="http://schemas.microsoft.com/office/drawing/2014/main" id="{46AA2678-D2AD-6101-2A00-2289475AE8C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Content Placeholder 3">
            <a:extLst>
              <a:ext uri="{FF2B5EF4-FFF2-40B4-BE49-F238E27FC236}">
                <a16:creationId xmlns:a16="http://schemas.microsoft.com/office/drawing/2014/main" id="{00F17E7C-4570-15D5-C765-7283F438F7A8}"/>
              </a:ext>
            </a:extLst>
          </p:cNvPr>
          <p:cNvSpPr txBox="1">
            <a:spLocks/>
          </p:cNvSpPr>
          <p:nvPr/>
        </p:nvSpPr>
        <p:spPr>
          <a:xfrm>
            <a:off x="838200" y="1361767"/>
            <a:ext cx="9475839" cy="1993118"/>
          </a:xfrm>
          <a:prstGeom prst="rect">
            <a:avLst/>
          </a:prstGeom>
          <a:noFill/>
        </p:spPr>
        <p:txBody>
          <a:bodyPr vert="horz" lIns="91440" tIns="45720" rIns="91440" bIns="45720" rtlCol="0">
            <a:normAutofit/>
          </a:bodyPr>
          <a:lstStyle>
            <a:lvl1pPr marL="0" indent="0" algn="l" defTabSz="914400" rtl="0" eaLnBrk="1" latinLnBrk="0" hangingPunct="1">
              <a:lnSpc>
                <a:spcPct val="90000"/>
              </a:lnSpc>
              <a:spcBef>
                <a:spcPts val="1000"/>
              </a:spcBef>
              <a:spcAft>
                <a:spcPts val="0"/>
              </a:spcAft>
              <a:buClr>
                <a:schemeClr val="accent2"/>
              </a:buClr>
              <a:buFont typeface="Wingdings" panose="05000000000000000000" pitchFamily="2" charset="2"/>
              <a:buNone/>
              <a:defRPr sz="1800" kern="1200">
                <a:solidFill>
                  <a:schemeClr val="tx1"/>
                </a:solidFill>
                <a:latin typeface="+mn-lt"/>
                <a:ea typeface="+mn-ea"/>
                <a:cs typeface="+mn-cs"/>
              </a:defRPr>
            </a:lvl1pPr>
            <a:lvl2pPr marL="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2pPr>
            <a:lvl3pPr marL="4572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3pPr>
            <a:lvl4pPr marL="6858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4pPr>
            <a:lvl5pPr marL="914400" indent="-228600" algn="l" defTabSz="914400" rtl="0" eaLnBrk="1" latinLnBrk="0" hangingPunct="1">
              <a:lnSpc>
                <a:spcPct val="90000"/>
              </a:lnSpc>
              <a:spcBef>
                <a:spcPts val="1000"/>
              </a:spcBef>
              <a:spcAft>
                <a:spcPts val="1000"/>
              </a:spcAft>
              <a:buClr>
                <a:schemeClr val="accent2"/>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Overview:</a:t>
            </a:r>
          </a:p>
          <a:p>
            <a:r>
              <a:rPr lang="en-US" dirty="0"/>
              <a:t>During our analysis of the most sold product by gender, we initially aimed to investigate whether gender had a significant impact on purchasing preferences. However, upon reviewing the dataset, we discovered that the data collection was distributed evenly between male and female customers.</a:t>
            </a:r>
          </a:p>
          <a:p>
            <a:r>
              <a:rPr lang="en-US" b="1" dirty="0"/>
              <a:t>As a result</a:t>
            </a:r>
            <a:r>
              <a:rPr lang="en-US" dirty="0"/>
              <a:t>, gender did not have a noticeable influence on the overall product sales trends.</a:t>
            </a:r>
          </a:p>
          <a:p>
            <a:endParaRPr lang="en-US" dirty="0"/>
          </a:p>
        </p:txBody>
      </p:sp>
    </p:spTree>
    <p:extLst>
      <p:ext uri="{BB962C8B-B14F-4D97-AF65-F5344CB8AC3E}">
        <p14:creationId xmlns:p14="http://schemas.microsoft.com/office/powerpoint/2010/main" val="2243159397"/>
      </p:ext>
    </p:extLst>
  </p:cSld>
  <p:clrMapOvr>
    <a:masterClrMapping/>
  </p:clrMapOvr>
  <p:transition spd="slow">
    <p:split orient="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a:noFill/>
        </p:spPr>
        <p:txBody>
          <a:bodyPr anchor="ctr"/>
          <a:lstStyle/>
          <a:p>
            <a:pPr marL="457200" lvl="1" algn="ctr"/>
            <a:r>
              <a:rPr lang="en-US" sz="3200" kern="1200" cap="all" spc="300" dirty="0">
                <a:solidFill>
                  <a:schemeClr val="tx1"/>
                </a:solidFill>
                <a:latin typeface="+mj-lt"/>
                <a:ea typeface="+mj-ea"/>
                <a:cs typeface="+mj-cs"/>
              </a:rPr>
              <a:t>Top Rated Product Analysis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quarter" idx="14"/>
          </p:nvPr>
        </p:nvSpPr>
        <p:spPr>
          <a:xfrm>
            <a:off x="838200" y="2256642"/>
            <a:ext cx="5019900" cy="2249498"/>
          </a:xfrm>
          <a:noFill/>
        </p:spPr>
        <p:txBody>
          <a:bodyPr>
            <a:normAutofit/>
          </a:bodyPr>
          <a:lstStyle/>
          <a:p>
            <a:r>
              <a:rPr lang="en-US" dirty="0"/>
              <a:t>IMDB Formula Components:</a:t>
            </a:r>
          </a:p>
          <a:p>
            <a:pPr marL="285750" indent="-285750">
              <a:buFont typeface="Arial" panose="020B0604020202020204" pitchFamily="34" charset="0"/>
              <a:buChar char="•"/>
            </a:pPr>
            <a:r>
              <a:rPr lang="en-US" dirty="0"/>
              <a:t>v: Number of votes for the product.</a:t>
            </a:r>
          </a:p>
          <a:p>
            <a:pPr marL="285750" indent="-285750">
              <a:buFont typeface="Arial" panose="020B0604020202020204" pitchFamily="34" charset="0"/>
              <a:buChar char="•"/>
            </a:pPr>
            <a:r>
              <a:rPr lang="en-US" dirty="0"/>
              <a:t>m: Minimum votes required to be listed.</a:t>
            </a:r>
          </a:p>
          <a:p>
            <a:pPr marL="285750" indent="-285750">
              <a:buFont typeface="Arial" panose="020B0604020202020204" pitchFamily="34" charset="0"/>
              <a:buChar char="•"/>
            </a:pPr>
            <a:r>
              <a:rPr lang="en-US" dirty="0"/>
              <a:t>R: Average rating of the product.</a:t>
            </a:r>
          </a:p>
          <a:p>
            <a:pPr marL="285750" indent="-285750">
              <a:buFont typeface="Arial" panose="020B0604020202020204" pitchFamily="34" charset="0"/>
              <a:buChar char="•"/>
            </a:pPr>
            <a:r>
              <a:rPr lang="en-US" dirty="0"/>
              <a:t>C: Mean vote across the entire report.</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Picture 5">
            <a:extLst>
              <a:ext uri="{FF2B5EF4-FFF2-40B4-BE49-F238E27FC236}">
                <a16:creationId xmlns:a16="http://schemas.microsoft.com/office/drawing/2014/main" id="{8E5309D5-C32F-FECC-B04A-AA420504717B}"/>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15898" y="2762865"/>
            <a:ext cx="6227787" cy="880299"/>
          </a:xfrm>
          <a:prstGeom prst="rect">
            <a:avLst/>
          </a:prstGeom>
          <a:noFill/>
          <a:ln>
            <a:noFill/>
          </a:ln>
        </p:spPr>
      </p:pic>
    </p:spTree>
    <p:extLst>
      <p:ext uri="{BB962C8B-B14F-4D97-AF65-F5344CB8AC3E}">
        <p14:creationId xmlns:p14="http://schemas.microsoft.com/office/powerpoint/2010/main" val="729609147"/>
      </p:ext>
    </p:extLst>
  </p:cSld>
  <p:clrMapOvr>
    <a:masterClrMapping/>
  </p:clrMapOvr>
  <p:transition spd="slow">
    <p:split orient="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838200" y="365760"/>
            <a:ext cx="10515600" cy="1325880"/>
          </a:xfrm>
        </p:spPr>
        <p:txBody>
          <a:bodyPr anchor="ctr">
            <a:normAutofit/>
          </a:bodyPr>
          <a:lstStyle/>
          <a:p>
            <a:pPr marL="457200" lvl="1" algn="ctr"/>
            <a:r>
              <a:rPr lang="en-US" sz="3200" kern="1200" cap="all" spc="300" dirty="0">
                <a:solidFill>
                  <a:schemeClr val="tx1"/>
                </a:solidFill>
              </a:rPr>
              <a:t>Top Rated Product Analysis</a:t>
            </a:r>
          </a:p>
        </p:txBody>
      </p:sp>
      <p:sp>
        <p:nvSpPr>
          <p:cNvPr id="5" name="Rectangle 4">
            <a:extLst>
              <a:ext uri="{FF2B5EF4-FFF2-40B4-BE49-F238E27FC236}">
                <a16:creationId xmlns:a16="http://schemas.microsoft.com/office/drawing/2014/main" id="{C80227B8-A24C-8C29-034A-D7700B887685}"/>
              </a:ext>
              <a:ext uri="{C183D7F6-B498-43B3-948B-1728B52AA6E4}">
                <adec:decorative xmlns:adec="http://schemas.microsoft.com/office/drawing/2017/decorative" val="1"/>
              </a:ext>
            </a:extLst>
          </p:cNvPr>
          <p:cNvSpPr/>
          <p:nvPr/>
        </p:nvSpPr>
        <p:spPr>
          <a:xfrm>
            <a:off x="0" y="6303963"/>
            <a:ext cx="12192000" cy="554037"/>
          </a:xfrm>
          <a:prstGeom prst="rect">
            <a:avLst/>
          </a:prstGeom>
          <a:gradFill flip="none" rotWithShape="1">
            <a:gsLst>
              <a:gs pos="0">
                <a:schemeClr val="accent5"/>
              </a:gs>
              <a:gs pos="100000">
                <a:schemeClr val="accent2">
                  <a:lumMod val="97000"/>
                  <a:lumOff val="3000"/>
                </a:schemeClr>
              </a:gs>
              <a:gs pos="5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graphicFrame>
        <p:nvGraphicFramePr>
          <p:cNvPr id="17" name="Table 16">
            <a:extLst>
              <a:ext uri="{FF2B5EF4-FFF2-40B4-BE49-F238E27FC236}">
                <a16:creationId xmlns:a16="http://schemas.microsoft.com/office/drawing/2014/main" id="{A0013CA1-8245-ADF9-F765-45951569A542}"/>
              </a:ext>
            </a:extLst>
          </p:cNvPr>
          <p:cNvGraphicFramePr>
            <a:graphicFrameLocks noGrp="1"/>
          </p:cNvGraphicFramePr>
          <p:nvPr>
            <p:extLst>
              <p:ext uri="{D42A27DB-BD31-4B8C-83A1-F6EECF244321}">
                <p14:modId xmlns:p14="http://schemas.microsoft.com/office/powerpoint/2010/main" val="2493692746"/>
              </p:ext>
            </p:extLst>
          </p:nvPr>
        </p:nvGraphicFramePr>
        <p:xfrm>
          <a:off x="932268" y="1790329"/>
          <a:ext cx="4946200" cy="4113060"/>
        </p:xfrm>
        <a:graphic>
          <a:graphicData uri="http://schemas.openxmlformats.org/drawingml/2006/table">
            <a:tbl>
              <a:tblPr/>
              <a:tblGrid>
                <a:gridCol w="1624891">
                  <a:extLst>
                    <a:ext uri="{9D8B030D-6E8A-4147-A177-3AD203B41FA5}">
                      <a16:colId xmlns:a16="http://schemas.microsoft.com/office/drawing/2014/main" val="1742366309"/>
                    </a:ext>
                  </a:extLst>
                </a:gridCol>
                <a:gridCol w="1115050">
                  <a:extLst>
                    <a:ext uri="{9D8B030D-6E8A-4147-A177-3AD203B41FA5}">
                      <a16:colId xmlns:a16="http://schemas.microsoft.com/office/drawing/2014/main" val="1428898118"/>
                    </a:ext>
                  </a:extLst>
                </a:gridCol>
                <a:gridCol w="1144849">
                  <a:extLst>
                    <a:ext uri="{9D8B030D-6E8A-4147-A177-3AD203B41FA5}">
                      <a16:colId xmlns:a16="http://schemas.microsoft.com/office/drawing/2014/main" val="3159924524"/>
                    </a:ext>
                  </a:extLst>
                </a:gridCol>
                <a:gridCol w="1061410">
                  <a:extLst>
                    <a:ext uri="{9D8B030D-6E8A-4147-A177-3AD203B41FA5}">
                      <a16:colId xmlns:a16="http://schemas.microsoft.com/office/drawing/2014/main" val="671194592"/>
                    </a:ext>
                  </a:extLst>
                </a:gridCol>
              </a:tblGrid>
              <a:tr h="293790">
                <a:tc>
                  <a:txBody>
                    <a:bodyPr/>
                    <a:lstStyle/>
                    <a:p>
                      <a:pPr algn="l" fontAlgn="b"/>
                      <a:r>
                        <a:rPr lang="en-US" sz="1500" b="1" i="0" u="none" strike="noStrike">
                          <a:solidFill>
                            <a:srgbClr val="FFFFFF"/>
                          </a:solidFill>
                          <a:effectLst/>
                          <a:highlight>
                            <a:srgbClr val="156082"/>
                          </a:highlight>
                          <a:latin typeface="Aptos Narrow" panose="020B0004020202020204" pitchFamily="34" charset="0"/>
                        </a:rPr>
                        <a:t>Product Type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l" fontAlgn="b"/>
                      <a:r>
                        <a:rPr lang="en-US" sz="1500" b="1" i="0" u="none" strike="noStrike">
                          <a:solidFill>
                            <a:srgbClr val="FFFFFF"/>
                          </a:solidFill>
                          <a:effectLst/>
                          <a:highlight>
                            <a:srgbClr val="156082"/>
                          </a:highlight>
                          <a:latin typeface="Aptos Narrow" panose="020B0004020202020204" pitchFamily="34" charset="0"/>
                        </a:rPr>
                        <a:t>SKU</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l" fontAlgn="b"/>
                      <a:r>
                        <a:rPr lang="en-US" sz="1500" b="1" i="0" u="none" strike="noStrike" dirty="0">
                          <a:solidFill>
                            <a:srgbClr val="FFFFFF"/>
                          </a:solidFill>
                          <a:effectLst/>
                          <a:highlight>
                            <a:srgbClr val="156082"/>
                          </a:highlight>
                          <a:latin typeface="Aptos Narrow" panose="020B0004020202020204" pitchFamily="34" charset="0"/>
                        </a:rPr>
                        <a:t>mean</a:t>
                      </a:r>
                      <a:endParaRPr lang="en-US" sz="2500" b="0" i="0" u="none" strike="noStrike" dirty="0">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tc>
                  <a:txBody>
                    <a:bodyPr/>
                    <a:lstStyle/>
                    <a:p>
                      <a:pPr algn="l" fontAlgn="b"/>
                      <a:r>
                        <a:rPr lang="en-US" sz="1500" b="1" i="0" u="none" strike="noStrike">
                          <a:solidFill>
                            <a:srgbClr val="FFFFFF"/>
                          </a:solidFill>
                          <a:effectLst/>
                          <a:highlight>
                            <a:srgbClr val="156082"/>
                          </a:highlight>
                          <a:latin typeface="Aptos Narrow" panose="020B0004020202020204" pitchFamily="34" charset="0"/>
                        </a:rPr>
                        <a:t>count</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156082"/>
                    </a:solidFill>
                  </a:tcPr>
                </a:tc>
                <a:extLst>
                  <a:ext uri="{0D108BD9-81ED-4DB2-BD59-A6C34878D82A}">
                    <a16:rowId xmlns:a16="http://schemas.microsoft.com/office/drawing/2014/main" val="807311858"/>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Headphones</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HDP456</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2.994527</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2010</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3796907863"/>
                  </a:ext>
                </a:extLst>
              </a:tr>
              <a:tr h="293790">
                <a:tc>
                  <a:txBody>
                    <a:bodyPr/>
                    <a:lstStyle/>
                    <a:p>
                      <a:pPr algn="l" fontAlgn="b"/>
                      <a:r>
                        <a:rPr lang="en-US" sz="1500" b="0" i="0" u="none" strike="noStrike">
                          <a:solidFill>
                            <a:srgbClr val="000000"/>
                          </a:solidFill>
                          <a:effectLst/>
                          <a:latin typeface="Aptos Narrow" panose="020B0004020202020204" pitchFamily="34" charset="0"/>
                        </a:rPr>
                        <a:t>Headphones</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1</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942113634"/>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Laptop</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LTP123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2.968893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1961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2108869390"/>
                  </a:ext>
                </a:extLst>
              </a:tr>
              <a:tr h="293790">
                <a:tc>
                  <a:txBody>
                    <a:bodyPr/>
                    <a:lstStyle/>
                    <a:p>
                      <a:pPr algn="l" fontAlgn="b"/>
                      <a:r>
                        <a:rPr lang="en-US" sz="1500" b="0" i="0" u="none" strike="noStrike">
                          <a:solidFill>
                            <a:srgbClr val="000000"/>
                          </a:solidFill>
                          <a:effectLst/>
                          <a:latin typeface="Aptos Narrow" panose="020B0004020202020204" pitchFamily="34" charset="0"/>
                        </a:rPr>
                        <a:t>Laptop</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SKU1004</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4</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2690490257"/>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Laptop</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SKU1005</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2011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4164905806"/>
                  </a:ext>
                </a:extLst>
              </a:tr>
              <a:tr h="293790">
                <a:tc>
                  <a:txBody>
                    <a:bodyPr/>
                    <a:lstStyle/>
                    <a:p>
                      <a:pPr algn="l" fontAlgn="b"/>
                      <a:r>
                        <a:rPr lang="en-US" sz="1500" b="0" i="0" u="none" strike="noStrike">
                          <a:solidFill>
                            <a:srgbClr val="000000"/>
                          </a:solidFill>
                          <a:effectLst/>
                          <a:latin typeface="Aptos Narrow" panose="020B0004020202020204" pitchFamily="34" charset="0"/>
                        </a:rPr>
                        <a:t>Smartphone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SKU1001</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5</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1972</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3223576841"/>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Smartphone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SKU1004</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2.001487</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2018</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1132747271"/>
                  </a:ext>
                </a:extLst>
              </a:tr>
              <a:tr h="293790">
                <a:tc>
                  <a:txBody>
                    <a:bodyPr/>
                    <a:lstStyle/>
                    <a:p>
                      <a:pPr algn="l" fontAlgn="b"/>
                      <a:r>
                        <a:rPr lang="en-US" sz="1500" b="0" i="0" u="none" strike="noStrike">
                          <a:solidFill>
                            <a:srgbClr val="000000"/>
                          </a:solidFill>
                          <a:effectLst/>
                          <a:latin typeface="Aptos Narrow" panose="020B0004020202020204" pitchFamily="34" charset="0"/>
                        </a:rPr>
                        <a:t>Smartphone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SKU1005</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2</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1</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1702948476"/>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Smartphone</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SMP234</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2.989431</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1987</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4063456655"/>
                  </a:ext>
                </a:extLst>
              </a:tr>
              <a:tr h="293790">
                <a:tc>
                  <a:txBody>
                    <a:bodyPr/>
                    <a:lstStyle/>
                    <a:p>
                      <a:pPr algn="l" fontAlgn="b"/>
                      <a:r>
                        <a:rPr lang="en-US" sz="1500" b="0" i="0" u="none" strike="noStrike">
                          <a:solidFill>
                            <a:srgbClr val="000000"/>
                          </a:solidFill>
                          <a:effectLst/>
                          <a:latin typeface="Aptos Narrow" panose="020B0004020202020204" pitchFamily="34" charset="0"/>
                        </a:rPr>
                        <a:t>Smartwatch</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1954</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3656968386"/>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Smartwatch</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SWT567</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2.988889</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1980</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2759755653"/>
                  </a:ext>
                </a:extLst>
              </a:tr>
              <a:tr h="293790">
                <a:tc>
                  <a:txBody>
                    <a:bodyPr/>
                    <a:lstStyle/>
                    <a:p>
                      <a:pPr algn="l" fontAlgn="b"/>
                      <a:r>
                        <a:rPr lang="en-US" sz="1500" b="0" i="0" u="none" strike="noStrike">
                          <a:solidFill>
                            <a:srgbClr val="000000"/>
                          </a:solidFill>
                          <a:effectLst/>
                          <a:latin typeface="Aptos Narrow" panose="020B0004020202020204" pitchFamily="34" charset="0"/>
                        </a:rPr>
                        <a:t>Tablet</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SKU1002</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3</a:t>
                      </a:r>
                      <a:endParaRPr lang="en-US" sz="2500" b="0" i="0" u="none" strike="noStrike">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tc>
                  <a:txBody>
                    <a:bodyPr/>
                    <a:lstStyle/>
                    <a:p>
                      <a:pPr algn="l" fontAlgn="b"/>
                      <a:r>
                        <a:rPr lang="en-US" sz="1500" b="0" i="0" u="none" strike="noStrike">
                          <a:solidFill>
                            <a:srgbClr val="000000"/>
                          </a:solidFill>
                          <a:effectLst/>
                          <a:latin typeface="Aptos Narrow" panose="020B0004020202020204" pitchFamily="34" charset="0"/>
                        </a:rPr>
                        <a:t>2042</a:t>
                      </a:r>
                      <a:endParaRPr lang="en-US" sz="2500" b="0" i="0" u="none" strike="noStrike">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noFill/>
                  </a:tcPr>
                </a:tc>
                <a:extLst>
                  <a:ext uri="{0D108BD9-81ED-4DB2-BD59-A6C34878D82A}">
                    <a16:rowId xmlns:a16="http://schemas.microsoft.com/office/drawing/2014/main" val="44626822"/>
                  </a:ext>
                </a:extLst>
              </a:tr>
              <a:tr h="293790">
                <a:tc>
                  <a:txBody>
                    <a:bodyPr/>
                    <a:lstStyle/>
                    <a:p>
                      <a:pPr algn="l" fontAlgn="b"/>
                      <a:r>
                        <a:rPr lang="en-US" sz="1500" b="0" i="0" u="none" strike="noStrike">
                          <a:solidFill>
                            <a:srgbClr val="000000"/>
                          </a:solidFill>
                          <a:effectLst/>
                          <a:highlight>
                            <a:srgbClr val="C0E6F5"/>
                          </a:highlight>
                          <a:latin typeface="Aptos Narrow" panose="020B0004020202020204" pitchFamily="34" charset="0"/>
                        </a:rPr>
                        <a:t>Tablet</a:t>
                      </a:r>
                      <a:endParaRPr lang="en-US" sz="2500" b="0" i="0" u="none" strike="noStrike">
                        <a:effectLst/>
                        <a:latin typeface="Arial" panose="020B0604020202020204" pitchFamily="34" charset="0"/>
                      </a:endParaRPr>
                    </a:p>
                  </a:txBody>
                  <a:tcPr marL="10568" marR="10568" marT="10568" marB="0" anchor="b">
                    <a:lnL w="6350" cap="flat" cmpd="sng" algn="ctr">
                      <a:solidFill>
                        <a:srgbClr val="44B3E1"/>
                      </a:solidFill>
                      <a:prstDash val="solid"/>
                      <a:round/>
                      <a:headEnd type="none" w="med" len="med"/>
                      <a:tailEnd type="none" w="med" len="med"/>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dirty="0">
                          <a:solidFill>
                            <a:srgbClr val="000000"/>
                          </a:solidFill>
                          <a:effectLst/>
                          <a:highlight>
                            <a:srgbClr val="C0E6F5"/>
                          </a:highlight>
                          <a:latin typeface="Aptos Narrow" panose="020B0004020202020204" pitchFamily="34" charset="0"/>
                        </a:rPr>
                        <a:t>TBL345</a:t>
                      </a:r>
                      <a:endParaRPr lang="en-US" sz="2500" b="0" i="0" u="none" strike="noStrike" dirty="0">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dirty="0">
                          <a:solidFill>
                            <a:srgbClr val="000000"/>
                          </a:solidFill>
                          <a:effectLst/>
                          <a:highlight>
                            <a:srgbClr val="C0E6F5"/>
                          </a:highlight>
                          <a:latin typeface="Aptos Narrow" panose="020B0004020202020204" pitchFamily="34" charset="0"/>
                        </a:rPr>
                        <a:t>3.032493</a:t>
                      </a:r>
                      <a:endParaRPr lang="en-US" sz="2500" b="0" i="0" u="none" strike="noStrike" dirty="0">
                        <a:effectLst/>
                        <a:latin typeface="Arial" panose="020B0604020202020204" pitchFamily="34" charset="0"/>
                      </a:endParaRPr>
                    </a:p>
                  </a:txBody>
                  <a:tcPr marL="10568" marR="10568" marT="10568" marB="0" anchor="b">
                    <a:lnL>
                      <a:noFill/>
                    </a:lnL>
                    <a:lnR>
                      <a:noFill/>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tc>
                  <a:txBody>
                    <a:bodyPr/>
                    <a:lstStyle/>
                    <a:p>
                      <a:pPr algn="l" fontAlgn="b"/>
                      <a:r>
                        <a:rPr lang="en-US" sz="1500" b="0" i="0" u="none" strike="noStrike" dirty="0">
                          <a:solidFill>
                            <a:srgbClr val="000000"/>
                          </a:solidFill>
                          <a:effectLst/>
                          <a:highlight>
                            <a:srgbClr val="C0E6F5"/>
                          </a:highlight>
                          <a:latin typeface="Aptos Narrow" panose="020B0004020202020204" pitchFamily="34" charset="0"/>
                        </a:rPr>
                        <a:t>2062</a:t>
                      </a:r>
                      <a:endParaRPr lang="en-US" sz="2500" b="0" i="0" u="none" strike="noStrike" dirty="0">
                        <a:effectLst/>
                        <a:latin typeface="Arial" panose="020B0604020202020204" pitchFamily="34" charset="0"/>
                      </a:endParaRPr>
                    </a:p>
                  </a:txBody>
                  <a:tcPr marL="10568" marR="10568" marT="10568" marB="0" anchor="b">
                    <a:lnL>
                      <a:noFill/>
                    </a:lnL>
                    <a:lnR w="6350" cap="flat" cmpd="sng" algn="ctr">
                      <a:solidFill>
                        <a:srgbClr val="44B3E1"/>
                      </a:solidFill>
                      <a:prstDash val="solid"/>
                      <a:round/>
                      <a:headEnd type="none" w="med" len="med"/>
                      <a:tailEnd type="none" w="med" len="med"/>
                    </a:lnR>
                    <a:lnT w="6350" cap="flat" cmpd="sng" algn="ctr">
                      <a:solidFill>
                        <a:srgbClr val="44B3E1"/>
                      </a:solidFill>
                      <a:prstDash val="solid"/>
                      <a:round/>
                      <a:headEnd type="none" w="med" len="med"/>
                      <a:tailEnd type="none" w="med" len="med"/>
                    </a:lnT>
                    <a:lnB w="6350" cap="flat" cmpd="sng" algn="ctr">
                      <a:solidFill>
                        <a:srgbClr val="44B3E1"/>
                      </a:solidFill>
                      <a:prstDash val="solid"/>
                      <a:round/>
                      <a:headEnd type="none" w="med" len="med"/>
                      <a:tailEnd type="none" w="med" len="med"/>
                    </a:lnB>
                    <a:solidFill>
                      <a:srgbClr val="C0E6F5"/>
                    </a:solidFill>
                  </a:tcPr>
                </a:tc>
                <a:extLst>
                  <a:ext uri="{0D108BD9-81ED-4DB2-BD59-A6C34878D82A}">
                    <a16:rowId xmlns:a16="http://schemas.microsoft.com/office/drawing/2014/main" val="1855588434"/>
                  </a:ext>
                </a:extLst>
              </a:tr>
            </a:tbl>
          </a:graphicData>
        </a:graphic>
      </p:graphicFrame>
      <p:sp>
        <p:nvSpPr>
          <p:cNvPr id="3" name="TextBox 2">
            <a:extLst>
              <a:ext uri="{FF2B5EF4-FFF2-40B4-BE49-F238E27FC236}">
                <a16:creationId xmlns:a16="http://schemas.microsoft.com/office/drawing/2014/main" id="{57F0425F-6220-D200-D44E-6362D89F56F9}"/>
              </a:ext>
            </a:extLst>
          </p:cNvPr>
          <p:cNvSpPr txBox="1"/>
          <p:nvPr/>
        </p:nvSpPr>
        <p:spPr>
          <a:xfrm>
            <a:off x="3752731" y="1506049"/>
            <a:ext cx="362615" cy="369332"/>
          </a:xfrm>
          <a:prstGeom prst="rect">
            <a:avLst/>
          </a:prstGeom>
          <a:noFill/>
        </p:spPr>
        <p:txBody>
          <a:bodyPr wrap="square" rtlCol="0">
            <a:spAutoFit/>
          </a:bodyPr>
          <a:lstStyle/>
          <a:p>
            <a:r>
              <a:rPr lang="en-US" dirty="0"/>
              <a:t>R</a:t>
            </a:r>
          </a:p>
        </p:txBody>
      </p:sp>
      <p:sp>
        <p:nvSpPr>
          <p:cNvPr id="7" name="TextBox 6">
            <a:extLst>
              <a:ext uri="{FF2B5EF4-FFF2-40B4-BE49-F238E27FC236}">
                <a16:creationId xmlns:a16="http://schemas.microsoft.com/office/drawing/2014/main" id="{6442E84C-2CF1-AB2A-A42C-1115D4B63001}"/>
              </a:ext>
            </a:extLst>
          </p:cNvPr>
          <p:cNvSpPr txBox="1"/>
          <p:nvPr/>
        </p:nvSpPr>
        <p:spPr>
          <a:xfrm>
            <a:off x="5123786" y="1506049"/>
            <a:ext cx="362615" cy="369332"/>
          </a:xfrm>
          <a:prstGeom prst="rect">
            <a:avLst/>
          </a:prstGeom>
          <a:noFill/>
        </p:spPr>
        <p:txBody>
          <a:bodyPr wrap="square" rtlCol="0">
            <a:spAutoFit/>
          </a:bodyPr>
          <a:lstStyle/>
          <a:p>
            <a:r>
              <a:rPr lang="en-US" dirty="0"/>
              <a:t>v</a:t>
            </a:r>
          </a:p>
        </p:txBody>
      </p:sp>
      <p:pic>
        <p:nvPicPr>
          <p:cNvPr id="8" name="Picture 7">
            <a:extLst>
              <a:ext uri="{FF2B5EF4-FFF2-40B4-BE49-F238E27FC236}">
                <a16:creationId xmlns:a16="http://schemas.microsoft.com/office/drawing/2014/main" id="{376DA5BB-4F65-269F-B8FC-437031179B5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922726" y="4396136"/>
            <a:ext cx="6051671" cy="855405"/>
          </a:xfrm>
          <a:prstGeom prst="rect">
            <a:avLst/>
          </a:prstGeom>
          <a:noFill/>
          <a:ln>
            <a:noFill/>
          </a:ln>
        </p:spPr>
      </p:pic>
      <p:graphicFrame>
        <p:nvGraphicFramePr>
          <p:cNvPr id="14" name="Table 13">
            <a:extLst>
              <a:ext uri="{FF2B5EF4-FFF2-40B4-BE49-F238E27FC236}">
                <a16:creationId xmlns:a16="http://schemas.microsoft.com/office/drawing/2014/main" id="{81C4EDBA-D429-6C41-3ABC-0FC88573CA94}"/>
              </a:ext>
            </a:extLst>
          </p:cNvPr>
          <p:cNvGraphicFramePr>
            <a:graphicFrameLocks noGrp="1"/>
          </p:cNvGraphicFramePr>
          <p:nvPr>
            <p:extLst>
              <p:ext uri="{D42A27DB-BD31-4B8C-83A1-F6EECF244321}">
                <p14:modId xmlns:p14="http://schemas.microsoft.com/office/powerpoint/2010/main" val="782205318"/>
              </p:ext>
            </p:extLst>
          </p:nvPr>
        </p:nvGraphicFramePr>
        <p:xfrm>
          <a:off x="6313534" y="1790329"/>
          <a:ext cx="4946198" cy="1729620"/>
        </p:xfrm>
        <a:graphic>
          <a:graphicData uri="http://schemas.openxmlformats.org/drawingml/2006/table">
            <a:tbl>
              <a:tblPr>
                <a:solidFill>
                  <a:schemeClr val="tx2">
                    <a:lumMod val="20000"/>
                    <a:lumOff val="80000"/>
                  </a:schemeClr>
                </a:solidFill>
                <a:tableStyleId>{7E9639D4-E3E2-4D34-9284-5A2195B3D0D7}</a:tableStyleId>
              </a:tblPr>
              <a:tblGrid>
                <a:gridCol w="1376010">
                  <a:extLst>
                    <a:ext uri="{9D8B030D-6E8A-4147-A177-3AD203B41FA5}">
                      <a16:colId xmlns:a16="http://schemas.microsoft.com/office/drawing/2014/main" val="2221011801"/>
                    </a:ext>
                  </a:extLst>
                </a:gridCol>
                <a:gridCol w="892547">
                  <a:extLst>
                    <a:ext uri="{9D8B030D-6E8A-4147-A177-3AD203B41FA5}">
                      <a16:colId xmlns:a16="http://schemas.microsoft.com/office/drawing/2014/main" val="1912823263"/>
                    </a:ext>
                  </a:extLst>
                </a:gridCol>
                <a:gridCol w="892547">
                  <a:extLst>
                    <a:ext uri="{9D8B030D-6E8A-4147-A177-3AD203B41FA5}">
                      <a16:colId xmlns:a16="http://schemas.microsoft.com/office/drawing/2014/main" val="2696852696"/>
                    </a:ext>
                  </a:extLst>
                </a:gridCol>
                <a:gridCol w="892547">
                  <a:extLst>
                    <a:ext uri="{9D8B030D-6E8A-4147-A177-3AD203B41FA5}">
                      <a16:colId xmlns:a16="http://schemas.microsoft.com/office/drawing/2014/main" val="2532120692"/>
                    </a:ext>
                  </a:extLst>
                </a:gridCol>
                <a:gridCol w="892547">
                  <a:extLst>
                    <a:ext uri="{9D8B030D-6E8A-4147-A177-3AD203B41FA5}">
                      <a16:colId xmlns:a16="http://schemas.microsoft.com/office/drawing/2014/main" val="2838040911"/>
                    </a:ext>
                  </a:extLst>
                </a:gridCol>
              </a:tblGrid>
              <a:tr h="288270">
                <a:tc>
                  <a:txBody>
                    <a:bodyPr/>
                    <a:lstStyle/>
                    <a:p>
                      <a:pPr algn="ctr" fontAlgn="b"/>
                      <a:r>
                        <a:rPr lang="en-US" sz="1100" u="none" strike="noStrike">
                          <a:effectLst/>
                        </a:rPr>
                        <a:t>Product Type</a:t>
                      </a:r>
                      <a:endParaRPr lang="en-US" sz="1100" b="1" i="0" u="none" strike="noStrike">
                        <a:solidFill>
                          <a:srgbClr val="FFFFFF"/>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SKU</a:t>
                      </a:r>
                      <a:endParaRPr lang="en-US" sz="1100" b="1" i="0" u="none" strike="noStrike">
                        <a:solidFill>
                          <a:srgbClr val="FFFFFF"/>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mean</a:t>
                      </a:r>
                      <a:endParaRPr lang="en-US" sz="1100" b="1" i="0" u="none" strike="noStrike">
                        <a:solidFill>
                          <a:srgbClr val="FFFFFF"/>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count</a:t>
                      </a:r>
                      <a:endParaRPr lang="en-US" sz="1100" b="1" i="0" u="none" strike="noStrike">
                        <a:solidFill>
                          <a:srgbClr val="FFFFFF"/>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score</a:t>
                      </a:r>
                      <a:endParaRPr lang="en-US" sz="1100" b="1" i="0" u="none" strike="noStrike" dirty="0">
                        <a:solidFill>
                          <a:srgbClr val="FFFFFF"/>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4130226381"/>
                  </a:ext>
                </a:extLst>
              </a:tr>
              <a:tr h="288270">
                <a:tc>
                  <a:txBody>
                    <a:bodyPr/>
                    <a:lstStyle/>
                    <a:p>
                      <a:pPr algn="ctr" fontAlgn="b"/>
                      <a:r>
                        <a:rPr lang="en-US" sz="1100" u="none" strike="noStrike">
                          <a:effectLst/>
                        </a:rPr>
                        <a:t>Tablet</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TBL345</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3.032493</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2062</a:t>
                      </a:r>
                      <a:endParaRPr lang="en-US" sz="1100" b="0" i="0" u="none" strike="noStrike" dirty="0">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2.977625</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852882912"/>
                  </a:ext>
                </a:extLst>
              </a:tr>
              <a:tr h="288270">
                <a:tc>
                  <a:txBody>
                    <a:bodyPr/>
                    <a:lstStyle/>
                    <a:p>
                      <a:pPr algn="ctr" fontAlgn="b"/>
                      <a:r>
                        <a:rPr lang="en-US" sz="1100" u="none" strike="noStrike">
                          <a:effectLst/>
                        </a:rPr>
                        <a:t>Tablet</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SKU1002</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3</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2042</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2.960961</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2106982480"/>
                  </a:ext>
                </a:extLst>
              </a:tr>
              <a:tr h="288270">
                <a:tc>
                  <a:txBody>
                    <a:bodyPr/>
                    <a:lstStyle/>
                    <a:p>
                      <a:pPr algn="ctr" fontAlgn="b"/>
                      <a:r>
                        <a:rPr lang="en-US" sz="1100" u="none" strike="noStrike">
                          <a:effectLst/>
                        </a:rPr>
                        <a:t>Laptop</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SKU1005</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3</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2011</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2.96066</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1791423067"/>
                  </a:ext>
                </a:extLst>
              </a:tr>
              <a:tr h="288270">
                <a:tc>
                  <a:txBody>
                    <a:bodyPr/>
                    <a:lstStyle/>
                    <a:p>
                      <a:pPr algn="ctr" fontAlgn="b"/>
                      <a:r>
                        <a:rPr lang="en-US" sz="1100" u="none" strike="noStrike">
                          <a:effectLst/>
                        </a:rPr>
                        <a:t>Headphones</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HDP456</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2.994527</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2010</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2.95791</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997782825"/>
                  </a:ext>
                </a:extLst>
              </a:tr>
              <a:tr h="288270">
                <a:tc>
                  <a:txBody>
                    <a:bodyPr/>
                    <a:lstStyle/>
                    <a:p>
                      <a:pPr algn="ctr" fontAlgn="b"/>
                      <a:r>
                        <a:rPr lang="en-US" sz="1100" u="none" strike="noStrike" dirty="0">
                          <a:effectLst/>
                        </a:rPr>
                        <a:t>Smartphone</a:t>
                      </a:r>
                      <a:endParaRPr lang="en-US" sz="1100" b="0" i="0" u="none" strike="noStrike" dirty="0">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SKU1004</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2.001487</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a:effectLst/>
                        </a:rPr>
                        <a:t>2018</a:t>
                      </a:r>
                      <a:endParaRPr lang="en-US" sz="1100" b="0" i="0" u="none" strike="noStrike">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US" sz="1100" u="none" strike="noStrike" dirty="0">
                          <a:effectLst/>
                        </a:rPr>
                        <a:t>2.459908</a:t>
                      </a:r>
                      <a:endParaRPr lang="en-US" sz="1100" b="0" i="0" u="none" strike="noStrike" dirty="0">
                        <a:solidFill>
                          <a:srgbClr val="000000"/>
                        </a:solidFill>
                        <a:effectLst/>
                        <a:latin typeface="Aptos Narrow" panose="020B0004020202020204" pitchFamily="34" charset="0"/>
                      </a:endParaRPr>
                    </a:p>
                  </a:txBody>
                  <a:tcPr marL="7620" marR="7620" marT="762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20000"/>
                        <a:lumOff val="80000"/>
                      </a:schemeClr>
                    </a:solidFill>
                  </a:tcPr>
                </a:tc>
                <a:extLst>
                  <a:ext uri="{0D108BD9-81ED-4DB2-BD59-A6C34878D82A}">
                    <a16:rowId xmlns:a16="http://schemas.microsoft.com/office/drawing/2014/main" val="781012223"/>
                  </a:ext>
                </a:extLst>
              </a:tr>
            </a:tbl>
          </a:graphicData>
        </a:graphic>
      </p:graphicFrame>
      <p:sp>
        <p:nvSpPr>
          <p:cNvPr id="20" name="TextBox 19">
            <a:extLst>
              <a:ext uri="{FF2B5EF4-FFF2-40B4-BE49-F238E27FC236}">
                <a16:creationId xmlns:a16="http://schemas.microsoft.com/office/drawing/2014/main" id="{C8E31057-2CC6-D675-60BD-D0AB32430E57}"/>
              </a:ext>
            </a:extLst>
          </p:cNvPr>
          <p:cNvSpPr txBox="1"/>
          <p:nvPr/>
        </p:nvSpPr>
        <p:spPr>
          <a:xfrm>
            <a:off x="3709032" y="5934631"/>
            <a:ext cx="776748" cy="369332"/>
          </a:xfrm>
          <a:prstGeom prst="rect">
            <a:avLst/>
          </a:prstGeom>
          <a:noFill/>
        </p:spPr>
        <p:txBody>
          <a:bodyPr wrap="square" rtlCol="0">
            <a:spAutoFit/>
          </a:bodyPr>
          <a:lstStyle/>
          <a:p>
            <a:r>
              <a:rPr lang="en-US" dirty="0"/>
              <a:t>C=2.9</a:t>
            </a:r>
          </a:p>
        </p:txBody>
      </p:sp>
      <p:sp>
        <p:nvSpPr>
          <p:cNvPr id="21" name="TextBox 20">
            <a:extLst>
              <a:ext uri="{FF2B5EF4-FFF2-40B4-BE49-F238E27FC236}">
                <a16:creationId xmlns:a16="http://schemas.microsoft.com/office/drawing/2014/main" id="{5B2A24E0-3052-57B1-CCDB-193E5E97102C}"/>
              </a:ext>
            </a:extLst>
          </p:cNvPr>
          <p:cNvSpPr txBox="1"/>
          <p:nvPr/>
        </p:nvSpPr>
        <p:spPr>
          <a:xfrm>
            <a:off x="2542400" y="6002078"/>
            <a:ext cx="776748" cy="369332"/>
          </a:xfrm>
          <a:prstGeom prst="rect">
            <a:avLst/>
          </a:prstGeom>
          <a:noFill/>
        </p:spPr>
        <p:txBody>
          <a:bodyPr wrap="square" rtlCol="0">
            <a:spAutoFit/>
          </a:bodyPr>
          <a:lstStyle/>
          <a:p>
            <a:r>
              <a:rPr lang="en-US" dirty="0"/>
              <a:t>C=2.9</a:t>
            </a:r>
          </a:p>
        </p:txBody>
      </p:sp>
    </p:spTree>
    <p:extLst>
      <p:ext uri="{BB962C8B-B14F-4D97-AF65-F5344CB8AC3E}">
        <p14:creationId xmlns:p14="http://schemas.microsoft.com/office/powerpoint/2010/main" val="1267569866"/>
      </p:ext>
    </p:extLst>
  </p:cSld>
  <p:clrMapOvr>
    <a:masterClrMapping/>
  </p:clrMapOvr>
  <p:transition spd="slow">
    <p:split orient="vert"/>
  </p:transition>
</p:sld>
</file>

<file path=ppt/theme/theme1.xml><?xml version="1.0" encoding="utf-8"?>
<a:theme xmlns:a="http://schemas.openxmlformats.org/drawingml/2006/main" name="Custom">
  <a:themeElements>
    <a:clrScheme name="Tech presentation">
      <a:dk1>
        <a:srgbClr val="000000"/>
      </a:dk1>
      <a:lt1>
        <a:srgbClr val="FFFFFF"/>
      </a:lt1>
      <a:dk2>
        <a:srgbClr val="435369"/>
      </a:dk2>
      <a:lt2>
        <a:srgbClr val="E8E8E8"/>
      </a:lt2>
      <a:accent1>
        <a:srgbClr val="A53F51"/>
      </a:accent1>
      <a:accent2>
        <a:srgbClr val="E89756"/>
      </a:accent2>
      <a:accent3>
        <a:srgbClr val="2F3342"/>
      </a:accent3>
      <a:accent4>
        <a:srgbClr val="2B2052"/>
      </a:accent4>
      <a:accent5>
        <a:srgbClr val="00023A"/>
      </a:accent5>
      <a:accent6>
        <a:srgbClr val="7E7E7E"/>
      </a:accent6>
      <a:hlink>
        <a:srgbClr val="467886"/>
      </a:hlink>
      <a:folHlink>
        <a:srgbClr val="96607D"/>
      </a:folHlink>
    </a:clrScheme>
    <a:fontScheme name="Custom 99">
      <a:majorFont>
        <a:latin typeface="Calibri Light"/>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55661986_wac_CP_V19" id="{030227AD-26D8-46F7-B412-6532AF4DDFEA}" vid="{787E6F9C-FC70-455D-8D81-5DEDA8A08F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0F048343-1EA9-44C3-883E-652FAAF0713E}">
  <ds:schemaRefs>
    <ds:schemaRef ds:uri="http://schemas.microsoft.com/sharepoint/v3/contenttype/forms"/>
  </ds:schemaRefs>
</ds:datastoreItem>
</file>

<file path=customXml/itemProps2.xml><?xml version="1.0" encoding="utf-8"?>
<ds:datastoreItem xmlns:ds="http://schemas.openxmlformats.org/officeDocument/2006/customXml" ds:itemID="{5F2A2379-DD35-4769-BFD6-4857D72F8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5C2645A-E767-4D7E-984D-234E531E4556}">
  <ds:schemaRefs>
    <ds:schemaRef ds:uri="http://purl.org/dc/dcmitype/"/>
    <ds:schemaRef ds:uri="http://schemas.microsoft.com/sharepoint/v3"/>
    <ds:schemaRef ds:uri="http://schemas.microsoft.com/office/2006/metadata/properties"/>
    <ds:schemaRef ds:uri="http://purl.org/dc/terms/"/>
    <ds:schemaRef ds:uri="http://purl.org/dc/elements/1.1/"/>
    <ds:schemaRef ds:uri="http://www.w3.org/XML/1998/namespace"/>
    <ds:schemaRef ds:uri="http://schemas.microsoft.com/office/2006/documentManagement/types"/>
    <ds:schemaRef ds:uri="71af3243-3dd4-4a8d-8c0d-dd76da1f02a5"/>
    <ds:schemaRef ds:uri="http://schemas.microsoft.com/office/infopath/2007/PartnerControls"/>
    <ds:schemaRef ds:uri="http://schemas.openxmlformats.org/package/2006/metadata/core-properties"/>
    <ds:schemaRef ds:uri="230e9df3-be65-4c73-a93b-d1236ebd677e"/>
    <ds:schemaRef ds:uri="16c05727-aa75-4e4a-9b5f-8a80a1165891"/>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Tech presentation</Template>
  <TotalTime>375</TotalTime>
  <Words>1273</Words>
  <Application>Microsoft Office PowerPoint</Application>
  <PresentationFormat>Widescreen</PresentationFormat>
  <Paragraphs>314</Paragraphs>
  <Slides>18</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Aptos</vt:lpstr>
      <vt:lpstr>Aptos Narrow</vt:lpstr>
      <vt:lpstr>Arial</vt:lpstr>
      <vt:lpstr>Calibri</vt:lpstr>
      <vt:lpstr>Calibri Light</vt:lpstr>
      <vt:lpstr>Times New Roman</vt:lpstr>
      <vt:lpstr>Wingdings</vt:lpstr>
      <vt:lpstr>Custom</vt:lpstr>
      <vt:lpstr>Enhancing customer behavior for Electronic sales</vt:lpstr>
      <vt:lpstr>AGENDA</vt:lpstr>
      <vt:lpstr>PowerPoint Presentation</vt:lpstr>
      <vt:lpstr>Project Overview</vt:lpstr>
      <vt:lpstr>PowerPoint Presentation</vt:lpstr>
      <vt:lpstr>PowerPoint Presentation</vt:lpstr>
      <vt:lpstr>most sold product according to gender</vt:lpstr>
      <vt:lpstr>Top Rated Product Analysis</vt:lpstr>
      <vt:lpstr>Top Rated Product Analysis</vt:lpstr>
      <vt:lpstr>Top Rated Product Analysis</vt:lpstr>
      <vt:lpstr>Top Rated Product Analysis</vt:lpstr>
      <vt:lpstr>the impact of loyalty programs on spending and add-on purchases.</vt:lpstr>
      <vt:lpstr>the impact of loyalty programs on spending and add-on purchases.</vt:lpstr>
      <vt:lpstr>Understanding Purchasing Trends by Shipping Type and Purchase Dates</vt:lpstr>
      <vt:lpstr>Product Types Generating the Most Revenue and the Role of Add-Ons</vt:lpstr>
      <vt:lpstr>Conclusion &amp; Recommendations</vt:lpstr>
      <vt:lpstr>Future Considerations</vt:lpstr>
      <vt:lpstr>PowerPoint Presentation</vt:lpstr>
    </vt:vector>
  </TitlesOfParts>
  <Company>SACC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عمر محمد سعد الله عبد السلام سعد اللقانى</dc:creator>
  <cp:lastModifiedBy>عمر محمد سعد الله عبد السلام سعد اللقانى</cp:lastModifiedBy>
  <cp:revision>4</cp:revision>
  <dcterms:created xsi:type="dcterms:W3CDTF">2024-09-26T20:38:45Z</dcterms:created>
  <dcterms:modified xsi:type="dcterms:W3CDTF">2024-10-16T20:05:17Z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